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1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8" r:id="rId2"/>
    <p:sldId id="279" r:id="rId3"/>
    <p:sldId id="269" r:id="rId4"/>
    <p:sldId id="270" r:id="rId5"/>
    <p:sldId id="302" r:id="rId6"/>
    <p:sldId id="280" r:id="rId7"/>
    <p:sldId id="271" r:id="rId8"/>
    <p:sldId id="272" r:id="rId9"/>
    <p:sldId id="295" r:id="rId10"/>
    <p:sldId id="273" r:id="rId11"/>
    <p:sldId id="289" r:id="rId12"/>
    <p:sldId id="290" r:id="rId13"/>
    <p:sldId id="303" r:id="rId14"/>
    <p:sldId id="304" r:id="rId15"/>
    <p:sldId id="305" r:id="rId16"/>
    <p:sldId id="306" r:id="rId17"/>
    <p:sldId id="307" r:id="rId18"/>
    <p:sldId id="308" r:id="rId19"/>
    <p:sldId id="309" r:id="rId20"/>
    <p:sldId id="296" r:id="rId21"/>
    <p:sldId id="297" r:id="rId22"/>
    <p:sldId id="298"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image" Target="../media/image10.jpeg"/></Relationships>
</file>

<file path=ppt/diagrams/_rels/drawing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A551C-9E3B-40E8-97DE-A2AD822BF244}" type="doc">
      <dgm:prSet loTypeId="urn:microsoft.com/office/officeart/2005/8/layout/process1" loCatId="process" qsTypeId="urn:microsoft.com/office/officeart/2005/8/quickstyle/simple1" qsCatId="simple" csTypeId="urn:microsoft.com/office/officeart/2005/8/colors/accent1_4" csCatId="accent1" phldr="1"/>
      <dgm:spPr/>
    </dgm:pt>
    <dgm:pt modelId="{ED2ECCD8-9A01-463B-9F0C-690FDEB896B1}">
      <dgm:prSet phldrT="[Text]" custT="1"/>
      <dgm:spPr/>
      <dgm:t>
        <a:bodyPr/>
        <a:lstStyle/>
        <a:p>
          <a:pPr algn="ctr"/>
          <a:r>
            <a:rPr lang="en-US" sz="1700" dirty="0"/>
            <a:t>In today’s world, there is hardly anyone who does not uses Chatting Application like WhatsApp, Hike etc. for connecting with their friends and family.</a:t>
          </a:r>
        </a:p>
      </dgm:t>
    </dgm:pt>
    <dgm:pt modelId="{3FC59B8F-A37B-465A-93F3-99E748AB58E4}" type="parTrans" cxnId="{AE5371CA-8C07-43E5-BD15-A8EC5D6BC080}">
      <dgm:prSet/>
      <dgm:spPr/>
      <dgm:t>
        <a:bodyPr/>
        <a:lstStyle/>
        <a:p>
          <a:endParaRPr lang="en-US"/>
        </a:p>
      </dgm:t>
    </dgm:pt>
    <dgm:pt modelId="{DFE2DE8C-120C-42F1-B16F-2C5C7E41AB05}" type="sibTrans" cxnId="{AE5371CA-8C07-43E5-BD15-A8EC5D6BC080}">
      <dgm:prSet/>
      <dgm:spPr/>
      <dgm:t>
        <a:bodyPr/>
        <a:lstStyle/>
        <a:p>
          <a:endParaRPr lang="en-US"/>
        </a:p>
      </dgm:t>
    </dgm:pt>
    <dgm:pt modelId="{D215214E-8548-445A-9D93-253569DD6A0C}">
      <dgm:prSet phldrT="[Text]" custT="1"/>
      <dgm:spPr/>
      <dgm:t>
        <a:bodyPr/>
        <a:lstStyle/>
        <a:p>
          <a:r>
            <a:rPr lang="en-US" sz="1700" dirty="0"/>
            <a:t>In these Applications we can do personal chats with a particular person or we can create chatting groups in which we can chat with more than one people at a time.</a:t>
          </a:r>
        </a:p>
      </dgm:t>
    </dgm:pt>
    <dgm:pt modelId="{266A6019-7E7D-4D28-B9FB-DAC32278E4A5}" type="parTrans" cxnId="{201233E2-0618-4482-B920-1C18D5300402}">
      <dgm:prSet/>
      <dgm:spPr/>
      <dgm:t>
        <a:bodyPr/>
        <a:lstStyle/>
        <a:p>
          <a:endParaRPr lang="en-US"/>
        </a:p>
      </dgm:t>
    </dgm:pt>
    <dgm:pt modelId="{A418B05F-5F8B-4D20-86A2-B9CCCB42A5F2}" type="sibTrans" cxnId="{201233E2-0618-4482-B920-1C18D5300402}">
      <dgm:prSet/>
      <dgm:spPr/>
      <dgm:t>
        <a:bodyPr/>
        <a:lstStyle/>
        <a:p>
          <a:endParaRPr lang="en-US"/>
        </a:p>
      </dgm:t>
    </dgm:pt>
    <dgm:pt modelId="{DDB62C51-FF2B-4CF7-9434-30410B6754C9}">
      <dgm:prSet phldrT="[Text]" custT="1"/>
      <dgm:spPr/>
      <dgm:t>
        <a:bodyPr/>
        <a:lstStyle/>
        <a:p>
          <a:r>
            <a:rPr lang="en-US" sz="1700" dirty="0"/>
            <a:t>Now a days these groups are also used for educational purposes like teachers can create groups of their class and can share information into these groups like notes, videos related to topics, and many more things. But using these groups for educational purposes has some limitations.</a:t>
          </a:r>
        </a:p>
      </dgm:t>
    </dgm:pt>
    <dgm:pt modelId="{C6243633-185D-49AE-B324-9EB70009C6F3}" type="parTrans" cxnId="{2B5EF6B4-1879-4B4A-9FFB-C4E5D2F0F9BA}">
      <dgm:prSet/>
      <dgm:spPr/>
      <dgm:t>
        <a:bodyPr/>
        <a:lstStyle/>
        <a:p>
          <a:endParaRPr lang="en-US"/>
        </a:p>
      </dgm:t>
    </dgm:pt>
    <dgm:pt modelId="{B7557813-2B94-4717-AB07-049F8BA82BB6}" type="sibTrans" cxnId="{2B5EF6B4-1879-4B4A-9FFB-C4E5D2F0F9BA}">
      <dgm:prSet/>
      <dgm:spPr/>
      <dgm:t>
        <a:bodyPr/>
        <a:lstStyle/>
        <a:p>
          <a:endParaRPr lang="en-US"/>
        </a:p>
      </dgm:t>
    </dgm:pt>
    <dgm:pt modelId="{6B591F71-71B7-44A3-9E2D-7899D7507231}" type="pres">
      <dgm:prSet presAssocID="{D21A551C-9E3B-40E8-97DE-A2AD822BF244}" presName="Name0" presStyleCnt="0">
        <dgm:presLayoutVars>
          <dgm:dir/>
          <dgm:resizeHandles val="exact"/>
        </dgm:presLayoutVars>
      </dgm:prSet>
      <dgm:spPr/>
    </dgm:pt>
    <dgm:pt modelId="{B31A3D6C-272A-48F8-BB6B-E86F32370040}" type="pres">
      <dgm:prSet presAssocID="{ED2ECCD8-9A01-463B-9F0C-690FDEB896B1}" presName="node" presStyleLbl="node1" presStyleIdx="0" presStyleCnt="3" custLinFactNeighborX="-761" custLinFactNeighborY="223">
        <dgm:presLayoutVars>
          <dgm:bulletEnabled val="1"/>
        </dgm:presLayoutVars>
      </dgm:prSet>
      <dgm:spPr/>
    </dgm:pt>
    <dgm:pt modelId="{F6456EBB-2ED1-48FB-98DC-0D820D5FAD74}" type="pres">
      <dgm:prSet presAssocID="{DFE2DE8C-120C-42F1-B16F-2C5C7E41AB05}" presName="sibTrans" presStyleLbl="sibTrans2D1" presStyleIdx="0" presStyleCnt="2"/>
      <dgm:spPr/>
    </dgm:pt>
    <dgm:pt modelId="{DD5617C7-533C-45CD-8789-252C8492D507}" type="pres">
      <dgm:prSet presAssocID="{DFE2DE8C-120C-42F1-B16F-2C5C7E41AB05}" presName="connectorText" presStyleLbl="sibTrans2D1" presStyleIdx="0" presStyleCnt="2"/>
      <dgm:spPr/>
    </dgm:pt>
    <dgm:pt modelId="{993D3447-89EC-41DE-B793-5E20D9A5FE79}" type="pres">
      <dgm:prSet presAssocID="{D215214E-8548-445A-9D93-253569DD6A0C}" presName="node" presStyleLbl="node1" presStyleIdx="1" presStyleCnt="3">
        <dgm:presLayoutVars>
          <dgm:bulletEnabled val="1"/>
        </dgm:presLayoutVars>
      </dgm:prSet>
      <dgm:spPr/>
    </dgm:pt>
    <dgm:pt modelId="{B316BA02-6DEA-437A-B196-BB8CBF223089}" type="pres">
      <dgm:prSet presAssocID="{A418B05F-5F8B-4D20-86A2-B9CCCB42A5F2}" presName="sibTrans" presStyleLbl="sibTrans2D1" presStyleIdx="1" presStyleCnt="2"/>
      <dgm:spPr/>
    </dgm:pt>
    <dgm:pt modelId="{C42657F1-C00B-44D7-9E8F-EA8B64977620}" type="pres">
      <dgm:prSet presAssocID="{A418B05F-5F8B-4D20-86A2-B9CCCB42A5F2}" presName="connectorText" presStyleLbl="sibTrans2D1" presStyleIdx="1" presStyleCnt="2"/>
      <dgm:spPr/>
    </dgm:pt>
    <dgm:pt modelId="{A8FD12ED-A335-48E5-B0DC-F7535E018E81}" type="pres">
      <dgm:prSet presAssocID="{DDB62C51-FF2B-4CF7-9434-30410B6754C9}" presName="node" presStyleLbl="node1" presStyleIdx="2" presStyleCnt="3">
        <dgm:presLayoutVars>
          <dgm:bulletEnabled val="1"/>
        </dgm:presLayoutVars>
      </dgm:prSet>
      <dgm:spPr/>
    </dgm:pt>
  </dgm:ptLst>
  <dgm:cxnLst>
    <dgm:cxn modelId="{99151301-1D50-4629-925F-36CAD89E379E}" type="presOf" srcId="{A418B05F-5F8B-4D20-86A2-B9CCCB42A5F2}" destId="{B316BA02-6DEA-437A-B196-BB8CBF223089}" srcOrd="0" destOrd="0" presId="urn:microsoft.com/office/officeart/2005/8/layout/process1"/>
    <dgm:cxn modelId="{C7EEDB25-8DA5-4F99-AD29-16F0A880761E}" type="presOf" srcId="{D215214E-8548-445A-9D93-253569DD6A0C}" destId="{993D3447-89EC-41DE-B793-5E20D9A5FE79}" srcOrd="0" destOrd="0" presId="urn:microsoft.com/office/officeart/2005/8/layout/process1"/>
    <dgm:cxn modelId="{E18E9769-EE2C-43D3-9B1C-794664808D47}" type="presOf" srcId="{ED2ECCD8-9A01-463B-9F0C-690FDEB896B1}" destId="{B31A3D6C-272A-48F8-BB6B-E86F32370040}" srcOrd="0" destOrd="0" presId="urn:microsoft.com/office/officeart/2005/8/layout/process1"/>
    <dgm:cxn modelId="{A49FF987-7339-4566-AEE0-E0BE5F44F742}" type="presOf" srcId="{DDB62C51-FF2B-4CF7-9434-30410B6754C9}" destId="{A8FD12ED-A335-48E5-B0DC-F7535E018E81}" srcOrd="0" destOrd="0" presId="urn:microsoft.com/office/officeart/2005/8/layout/process1"/>
    <dgm:cxn modelId="{9A947190-95DD-4625-9CFD-7A32F1578910}" type="presOf" srcId="{D21A551C-9E3B-40E8-97DE-A2AD822BF244}" destId="{6B591F71-71B7-44A3-9E2D-7899D7507231}" srcOrd="0" destOrd="0" presId="urn:microsoft.com/office/officeart/2005/8/layout/process1"/>
    <dgm:cxn modelId="{2B5EF6B4-1879-4B4A-9FFB-C4E5D2F0F9BA}" srcId="{D21A551C-9E3B-40E8-97DE-A2AD822BF244}" destId="{DDB62C51-FF2B-4CF7-9434-30410B6754C9}" srcOrd="2" destOrd="0" parTransId="{C6243633-185D-49AE-B324-9EB70009C6F3}" sibTransId="{B7557813-2B94-4717-AB07-049F8BA82BB6}"/>
    <dgm:cxn modelId="{A82229C4-D499-41A8-9CAE-AEC55FDB041D}" type="presOf" srcId="{A418B05F-5F8B-4D20-86A2-B9CCCB42A5F2}" destId="{C42657F1-C00B-44D7-9E8F-EA8B64977620}" srcOrd="1" destOrd="0" presId="urn:microsoft.com/office/officeart/2005/8/layout/process1"/>
    <dgm:cxn modelId="{AE5371CA-8C07-43E5-BD15-A8EC5D6BC080}" srcId="{D21A551C-9E3B-40E8-97DE-A2AD822BF244}" destId="{ED2ECCD8-9A01-463B-9F0C-690FDEB896B1}" srcOrd="0" destOrd="0" parTransId="{3FC59B8F-A37B-465A-93F3-99E748AB58E4}" sibTransId="{DFE2DE8C-120C-42F1-B16F-2C5C7E41AB05}"/>
    <dgm:cxn modelId="{201233E2-0618-4482-B920-1C18D5300402}" srcId="{D21A551C-9E3B-40E8-97DE-A2AD822BF244}" destId="{D215214E-8548-445A-9D93-253569DD6A0C}" srcOrd="1" destOrd="0" parTransId="{266A6019-7E7D-4D28-B9FB-DAC32278E4A5}" sibTransId="{A418B05F-5F8B-4D20-86A2-B9CCCB42A5F2}"/>
    <dgm:cxn modelId="{CC12ABF3-D714-4505-A021-B74E6D0E62CB}" type="presOf" srcId="{DFE2DE8C-120C-42F1-B16F-2C5C7E41AB05}" destId="{DD5617C7-533C-45CD-8789-252C8492D507}" srcOrd="1" destOrd="0" presId="urn:microsoft.com/office/officeart/2005/8/layout/process1"/>
    <dgm:cxn modelId="{E9CA7AF4-0C46-499D-A556-B6B96B7910B6}" type="presOf" srcId="{DFE2DE8C-120C-42F1-B16F-2C5C7E41AB05}" destId="{F6456EBB-2ED1-48FB-98DC-0D820D5FAD74}" srcOrd="0" destOrd="0" presId="urn:microsoft.com/office/officeart/2005/8/layout/process1"/>
    <dgm:cxn modelId="{79D89A86-E67A-45A5-817F-35825BB70F4C}" type="presParOf" srcId="{6B591F71-71B7-44A3-9E2D-7899D7507231}" destId="{B31A3D6C-272A-48F8-BB6B-E86F32370040}" srcOrd="0" destOrd="0" presId="urn:microsoft.com/office/officeart/2005/8/layout/process1"/>
    <dgm:cxn modelId="{C2E605C0-9252-4209-A5BF-CD40E7AACFCF}" type="presParOf" srcId="{6B591F71-71B7-44A3-9E2D-7899D7507231}" destId="{F6456EBB-2ED1-48FB-98DC-0D820D5FAD74}" srcOrd="1" destOrd="0" presId="urn:microsoft.com/office/officeart/2005/8/layout/process1"/>
    <dgm:cxn modelId="{13D56A45-C144-4DC1-826F-E7C1E6A529C7}" type="presParOf" srcId="{F6456EBB-2ED1-48FB-98DC-0D820D5FAD74}" destId="{DD5617C7-533C-45CD-8789-252C8492D507}" srcOrd="0" destOrd="0" presId="urn:microsoft.com/office/officeart/2005/8/layout/process1"/>
    <dgm:cxn modelId="{45281E25-C709-4A07-BC9F-1C55135EE50A}" type="presParOf" srcId="{6B591F71-71B7-44A3-9E2D-7899D7507231}" destId="{993D3447-89EC-41DE-B793-5E20D9A5FE79}" srcOrd="2" destOrd="0" presId="urn:microsoft.com/office/officeart/2005/8/layout/process1"/>
    <dgm:cxn modelId="{5E56C874-E994-4BDE-8E8D-D0F7F3673DE1}" type="presParOf" srcId="{6B591F71-71B7-44A3-9E2D-7899D7507231}" destId="{B316BA02-6DEA-437A-B196-BB8CBF223089}" srcOrd="3" destOrd="0" presId="urn:microsoft.com/office/officeart/2005/8/layout/process1"/>
    <dgm:cxn modelId="{E8EABA2F-549D-4B6A-88CB-FE1C4D173DBC}" type="presParOf" srcId="{B316BA02-6DEA-437A-B196-BB8CBF223089}" destId="{C42657F1-C00B-44D7-9E8F-EA8B64977620}" srcOrd="0" destOrd="0" presId="urn:microsoft.com/office/officeart/2005/8/layout/process1"/>
    <dgm:cxn modelId="{3A11873E-8ED7-42FF-A3B8-FA67E7EB0035}" type="presParOf" srcId="{6B591F71-71B7-44A3-9E2D-7899D7507231}" destId="{A8FD12ED-A335-48E5-B0DC-F7535E018E8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BF65D52-EAD0-4461-8A69-9DC5A8C60A52}" type="doc">
      <dgm:prSet loTypeId="urn:microsoft.com/office/officeart/2005/8/layout/vProcess5" loCatId="process" qsTypeId="urn:microsoft.com/office/officeart/2005/8/quickstyle/simple2" qsCatId="simple" csTypeId="urn:microsoft.com/office/officeart/2005/8/colors/accent1_4" csCatId="accent1" phldr="1"/>
      <dgm:spPr/>
    </dgm:pt>
    <dgm:pt modelId="{2C68C8EE-AF21-41F1-B4E9-ABE28E22174B}">
      <dgm:prSet phldrT="[Text]" custT="1"/>
      <dgm:spPr/>
      <dgm:t>
        <a:bodyPr/>
        <a:lstStyle/>
        <a:p>
          <a:pPr algn="just"/>
          <a:r>
            <a:rPr lang="en-US" sz="1500" b="0" dirty="0"/>
            <a:t> Consider a situation where teachers gives an assignment and provided a deadline of submission.</a:t>
          </a:r>
        </a:p>
        <a:p>
          <a:pPr algn="just"/>
          <a:r>
            <a:rPr lang="en-US" sz="1500" b="0" dirty="0"/>
            <a:t> If students submit their assignment in the same group, then it will be quite difficult for teacher to manage the assignments.</a:t>
          </a:r>
        </a:p>
        <a:p>
          <a:pPr algn="just"/>
          <a:r>
            <a:rPr lang="en-US" sz="1500" b="0" dirty="0"/>
            <a:t>To avoid it, teacher will either provide his/her email id for assignment submission or use another platforms like Google Classroom for work related to assignments.</a:t>
          </a:r>
        </a:p>
      </dgm:t>
    </dgm:pt>
    <dgm:pt modelId="{02BDE236-C108-4FAD-8D85-F5361F8E5149}" type="parTrans" cxnId="{8A7D3C49-ABBA-47B1-A3D5-605C748978A3}">
      <dgm:prSet/>
      <dgm:spPr/>
      <dgm:t>
        <a:bodyPr/>
        <a:lstStyle/>
        <a:p>
          <a:endParaRPr lang="en-US"/>
        </a:p>
      </dgm:t>
    </dgm:pt>
    <dgm:pt modelId="{8D028770-0AA6-4966-83F0-7491CD611795}" type="sibTrans" cxnId="{8A7D3C49-ABBA-47B1-A3D5-605C748978A3}">
      <dgm:prSet/>
      <dgm:spPr/>
      <dgm:t>
        <a:bodyPr/>
        <a:lstStyle/>
        <a:p>
          <a:endParaRPr lang="en-US"/>
        </a:p>
      </dgm:t>
    </dgm:pt>
    <dgm:pt modelId="{01C73361-ABF8-49AC-B2C2-91E8A53886B2}">
      <dgm:prSet phldrT="[Text]" custT="1"/>
      <dgm:spPr>
        <a:solidFill>
          <a:srgbClr val="00B0F0"/>
        </a:solidFill>
      </dgm:spPr>
      <dgm:t>
        <a:bodyPr/>
        <a:lstStyle/>
        <a:p>
          <a:pPr algn="just"/>
          <a:r>
            <a:rPr lang="en-US" sz="1500" dirty="0"/>
            <a:t>Consider another situation where student is having some doubt regarding a topic and he/she want to discuss it with class.</a:t>
          </a:r>
        </a:p>
        <a:p>
          <a:pPr algn="just"/>
          <a:r>
            <a:rPr lang="en-US" sz="1500" dirty="0"/>
            <a:t> Normally students share their doubts in the group and a discussion starts on that topic.</a:t>
          </a:r>
        </a:p>
        <a:p>
          <a:pPr algn="just"/>
          <a:r>
            <a:rPr lang="en-US" sz="1500" dirty="0"/>
            <a:t> This type of discussion is considered as informal discussion and is not preferable in official groups</a:t>
          </a:r>
        </a:p>
      </dgm:t>
    </dgm:pt>
    <dgm:pt modelId="{C4AAD4D7-C2FD-484F-BE39-64BF1D821791}" type="parTrans" cxnId="{3D771C6C-80A8-4B1C-A8EC-A1C17EAF06A5}">
      <dgm:prSet/>
      <dgm:spPr/>
      <dgm:t>
        <a:bodyPr/>
        <a:lstStyle/>
        <a:p>
          <a:endParaRPr lang="en-US"/>
        </a:p>
      </dgm:t>
    </dgm:pt>
    <dgm:pt modelId="{FD8A1E35-6461-4860-A789-C5B2CF0DF989}" type="sibTrans" cxnId="{3D771C6C-80A8-4B1C-A8EC-A1C17EAF06A5}">
      <dgm:prSet/>
      <dgm:spPr/>
      <dgm:t>
        <a:bodyPr/>
        <a:lstStyle/>
        <a:p>
          <a:endParaRPr lang="en-US"/>
        </a:p>
      </dgm:t>
    </dgm:pt>
    <dgm:pt modelId="{CF8E2506-2AA4-4554-98AF-CB4B789C759F}">
      <dgm:prSet phldrT="[Text]" custT="1"/>
      <dgm:spPr>
        <a:solidFill>
          <a:schemeClr val="bg2">
            <a:lumMod val="25000"/>
          </a:schemeClr>
        </a:solidFill>
      </dgm:spPr>
      <dgm:t>
        <a:bodyPr/>
        <a:lstStyle/>
        <a:p>
          <a:pPr algn="just"/>
          <a:r>
            <a:rPr lang="en-US" sz="1500" dirty="0"/>
            <a:t>Consider a situation where teachers want to conduct a quiz among their students.</a:t>
          </a:r>
        </a:p>
        <a:p>
          <a:pPr algn="just"/>
          <a:r>
            <a:rPr lang="en-US" sz="1500" dirty="0"/>
            <a:t>So, they must use another platform for organizing the quiz and maintaining the record of each quiz.</a:t>
          </a:r>
          <a:r>
            <a:rPr lang="en-US" sz="2300" dirty="0"/>
            <a:t> </a:t>
          </a:r>
        </a:p>
      </dgm:t>
    </dgm:pt>
    <dgm:pt modelId="{7ED0EF21-FFE9-440A-85D0-BF2C49733ECA}" type="parTrans" cxnId="{280C1F41-1F27-45E8-8B84-5FE0BDBA845B}">
      <dgm:prSet/>
      <dgm:spPr/>
      <dgm:t>
        <a:bodyPr/>
        <a:lstStyle/>
        <a:p>
          <a:endParaRPr lang="en-US"/>
        </a:p>
      </dgm:t>
    </dgm:pt>
    <dgm:pt modelId="{98E59F38-705D-44AE-938D-FEF6C4A04892}" type="sibTrans" cxnId="{280C1F41-1F27-45E8-8B84-5FE0BDBA845B}">
      <dgm:prSet/>
      <dgm:spPr/>
      <dgm:t>
        <a:bodyPr/>
        <a:lstStyle/>
        <a:p>
          <a:endParaRPr lang="en-US"/>
        </a:p>
      </dgm:t>
    </dgm:pt>
    <dgm:pt modelId="{588EA152-339B-4D2C-8BD9-C5FF9AC2E899}" type="pres">
      <dgm:prSet presAssocID="{8BF65D52-EAD0-4461-8A69-9DC5A8C60A52}" presName="outerComposite" presStyleCnt="0">
        <dgm:presLayoutVars>
          <dgm:chMax val="5"/>
          <dgm:dir/>
          <dgm:resizeHandles val="exact"/>
        </dgm:presLayoutVars>
      </dgm:prSet>
      <dgm:spPr/>
    </dgm:pt>
    <dgm:pt modelId="{B17C4331-B077-4811-94BA-AED511B5B79A}" type="pres">
      <dgm:prSet presAssocID="{8BF65D52-EAD0-4461-8A69-9DC5A8C60A52}" presName="dummyMaxCanvas" presStyleCnt="0">
        <dgm:presLayoutVars/>
      </dgm:prSet>
      <dgm:spPr/>
    </dgm:pt>
    <dgm:pt modelId="{625CE650-D247-40EC-820E-0B14FAAC271E}" type="pres">
      <dgm:prSet presAssocID="{8BF65D52-EAD0-4461-8A69-9DC5A8C60A52}" presName="ThreeNodes_1" presStyleLbl="node1" presStyleIdx="0" presStyleCnt="3" custScaleX="95803">
        <dgm:presLayoutVars>
          <dgm:bulletEnabled val="1"/>
        </dgm:presLayoutVars>
      </dgm:prSet>
      <dgm:spPr/>
    </dgm:pt>
    <dgm:pt modelId="{CEA69CFB-0379-4181-A524-22CCF83BE747}" type="pres">
      <dgm:prSet presAssocID="{8BF65D52-EAD0-4461-8A69-9DC5A8C60A52}" presName="ThreeNodes_2" presStyleLbl="node1" presStyleIdx="1" presStyleCnt="3">
        <dgm:presLayoutVars>
          <dgm:bulletEnabled val="1"/>
        </dgm:presLayoutVars>
      </dgm:prSet>
      <dgm:spPr/>
    </dgm:pt>
    <dgm:pt modelId="{926F27C0-138C-4FB3-A945-C2CDC426C266}" type="pres">
      <dgm:prSet presAssocID="{8BF65D52-EAD0-4461-8A69-9DC5A8C60A52}" presName="ThreeNodes_3" presStyleLbl="node1" presStyleIdx="2" presStyleCnt="3">
        <dgm:presLayoutVars>
          <dgm:bulletEnabled val="1"/>
        </dgm:presLayoutVars>
      </dgm:prSet>
      <dgm:spPr/>
    </dgm:pt>
    <dgm:pt modelId="{BAE9DAAD-F760-41B2-AEDD-B811B6DB8472}" type="pres">
      <dgm:prSet presAssocID="{8BF65D52-EAD0-4461-8A69-9DC5A8C60A52}" presName="ThreeConn_1-2" presStyleLbl="fgAccFollowNode1" presStyleIdx="0" presStyleCnt="2">
        <dgm:presLayoutVars>
          <dgm:bulletEnabled val="1"/>
        </dgm:presLayoutVars>
      </dgm:prSet>
      <dgm:spPr/>
    </dgm:pt>
    <dgm:pt modelId="{30139C29-7C5A-46DB-AD6D-1A6468B11CD9}" type="pres">
      <dgm:prSet presAssocID="{8BF65D52-EAD0-4461-8A69-9DC5A8C60A52}" presName="ThreeConn_2-3" presStyleLbl="fgAccFollowNode1" presStyleIdx="1" presStyleCnt="2">
        <dgm:presLayoutVars>
          <dgm:bulletEnabled val="1"/>
        </dgm:presLayoutVars>
      </dgm:prSet>
      <dgm:spPr/>
    </dgm:pt>
    <dgm:pt modelId="{5CEE624D-BE2F-469C-A480-E44068E3B005}" type="pres">
      <dgm:prSet presAssocID="{8BF65D52-EAD0-4461-8A69-9DC5A8C60A52}" presName="ThreeNodes_1_text" presStyleLbl="node1" presStyleIdx="2" presStyleCnt="3">
        <dgm:presLayoutVars>
          <dgm:bulletEnabled val="1"/>
        </dgm:presLayoutVars>
      </dgm:prSet>
      <dgm:spPr/>
    </dgm:pt>
    <dgm:pt modelId="{0907D247-11C0-4969-A23C-0FBF05FF3CA0}" type="pres">
      <dgm:prSet presAssocID="{8BF65D52-EAD0-4461-8A69-9DC5A8C60A52}" presName="ThreeNodes_2_text" presStyleLbl="node1" presStyleIdx="2" presStyleCnt="3">
        <dgm:presLayoutVars>
          <dgm:bulletEnabled val="1"/>
        </dgm:presLayoutVars>
      </dgm:prSet>
      <dgm:spPr/>
    </dgm:pt>
    <dgm:pt modelId="{D46490A9-76C2-4E2F-83BF-7E35E4182DAE}" type="pres">
      <dgm:prSet presAssocID="{8BF65D52-EAD0-4461-8A69-9DC5A8C60A52}" presName="ThreeNodes_3_text" presStyleLbl="node1" presStyleIdx="2" presStyleCnt="3">
        <dgm:presLayoutVars>
          <dgm:bulletEnabled val="1"/>
        </dgm:presLayoutVars>
      </dgm:prSet>
      <dgm:spPr/>
    </dgm:pt>
  </dgm:ptLst>
  <dgm:cxnLst>
    <dgm:cxn modelId="{A8C5D11B-F656-4815-8956-290A80FAF272}" type="presOf" srcId="{CF8E2506-2AA4-4554-98AF-CB4B789C759F}" destId="{D46490A9-76C2-4E2F-83BF-7E35E4182DAE}" srcOrd="1" destOrd="0" presId="urn:microsoft.com/office/officeart/2005/8/layout/vProcess5"/>
    <dgm:cxn modelId="{280C1F41-1F27-45E8-8B84-5FE0BDBA845B}" srcId="{8BF65D52-EAD0-4461-8A69-9DC5A8C60A52}" destId="{CF8E2506-2AA4-4554-98AF-CB4B789C759F}" srcOrd="2" destOrd="0" parTransId="{7ED0EF21-FFE9-440A-85D0-BF2C49733ECA}" sibTransId="{98E59F38-705D-44AE-938D-FEF6C4A04892}"/>
    <dgm:cxn modelId="{8A7D3C49-ABBA-47B1-A3D5-605C748978A3}" srcId="{8BF65D52-EAD0-4461-8A69-9DC5A8C60A52}" destId="{2C68C8EE-AF21-41F1-B4E9-ABE28E22174B}" srcOrd="0" destOrd="0" parTransId="{02BDE236-C108-4FAD-8D85-F5361F8E5149}" sibTransId="{8D028770-0AA6-4966-83F0-7491CD611795}"/>
    <dgm:cxn modelId="{3D771C6C-80A8-4B1C-A8EC-A1C17EAF06A5}" srcId="{8BF65D52-EAD0-4461-8A69-9DC5A8C60A52}" destId="{01C73361-ABF8-49AC-B2C2-91E8A53886B2}" srcOrd="1" destOrd="0" parTransId="{C4AAD4D7-C2FD-484F-BE39-64BF1D821791}" sibTransId="{FD8A1E35-6461-4860-A789-C5B2CF0DF989}"/>
    <dgm:cxn modelId="{7A13FD7D-CE84-49AC-ACDD-67DA423F3972}" type="presOf" srcId="{2C68C8EE-AF21-41F1-B4E9-ABE28E22174B}" destId="{625CE650-D247-40EC-820E-0B14FAAC271E}" srcOrd="0" destOrd="0" presId="urn:microsoft.com/office/officeart/2005/8/layout/vProcess5"/>
    <dgm:cxn modelId="{D22AD293-FE3E-4A34-902D-18B377B4DB25}" type="presOf" srcId="{01C73361-ABF8-49AC-B2C2-91E8A53886B2}" destId="{CEA69CFB-0379-4181-A524-22CCF83BE747}" srcOrd="0" destOrd="0" presId="urn:microsoft.com/office/officeart/2005/8/layout/vProcess5"/>
    <dgm:cxn modelId="{0CF24897-86F5-4983-8D4A-D5351B562CE0}" type="presOf" srcId="{CF8E2506-2AA4-4554-98AF-CB4B789C759F}" destId="{926F27C0-138C-4FB3-A945-C2CDC426C266}" srcOrd="0" destOrd="0" presId="urn:microsoft.com/office/officeart/2005/8/layout/vProcess5"/>
    <dgm:cxn modelId="{A4BE98A9-F1E0-4C30-99EF-688944E12921}" type="presOf" srcId="{FD8A1E35-6461-4860-A789-C5B2CF0DF989}" destId="{30139C29-7C5A-46DB-AD6D-1A6468B11CD9}" srcOrd="0" destOrd="0" presId="urn:microsoft.com/office/officeart/2005/8/layout/vProcess5"/>
    <dgm:cxn modelId="{6D1217B7-922A-4A45-B7A1-1E5577F36B15}" type="presOf" srcId="{2C68C8EE-AF21-41F1-B4E9-ABE28E22174B}" destId="{5CEE624D-BE2F-469C-A480-E44068E3B005}" srcOrd="1" destOrd="0" presId="urn:microsoft.com/office/officeart/2005/8/layout/vProcess5"/>
    <dgm:cxn modelId="{10D04EE0-FD76-4C7E-B93B-A69938F0F9DB}" type="presOf" srcId="{8BF65D52-EAD0-4461-8A69-9DC5A8C60A52}" destId="{588EA152-339B-4D2C-8BD9-C5FF9AC2E899}" srcOrd="0" destOrd="0" presId="urn:microsoft.com/office/officeart/2005/8/layout/vProcess5"/>
    <dgm:cxn modelId="{D8B90FF4-EDC2-4D72-8BFE-B3D96CC98514}" type="presOf" srcId="{8D028770-0AA6-4966-83F0-7491CD611795}" destId="{BAE9DAAD-F760-41B2-AEDD-B811B6DB8472}" srcOrd="0" destOrd="0" presId="urn:microsoft.com/office/officeart/2005/8/layout/vProcess5"/>
    <dgm:cxn modelId="{6AE067F6-E317-499C-B077-6088DD156282}" type="presOf" srcId="{01C73361-ABF8-49AC-B2C2-91E8A53886B2}" destId="{0907D247-11C0-4969-A23C-0FBF05FF3CA0}" srcOrd="1" destOrd="0" presId="urn:microsoft.com/office/officeart/2005/8/layout/vProcess5"/>
    <dgm:cxn modelId="{580607C6-3514-48AC-977C-4D078E553B08}" type="presParOf" srcId="{588EA152-339B-4D2C-8BD9-C5FF9AC2E899}" destId="{B17C4331-B077-4811-94BA-AED511B5B79A}" srcOrd="0" destOrd="0" presId="urn:microsoft.com/office/officeart/2005/8/layout/vProcess5"/>
    <dgm:cxn modelId="{750FDEFB-0C9A-4083-B867-CE5F1A85E39D}" type="presParOf" srcId="{588EA152-339B-4D2C-8BD9-C5FF9AC2E899}" destId="{625CE650-D247-40EC-820E-0B14FAAC271E}" srcOrd="1" destOrd="0" presId="urn:microsoft.com/office/officeart/2005/8/layout/vProcess5"/>
    <dgm:cxn modelId="{E9109349-E9E5-4DE7-BAAF-E3617068309C}" type="presParOf" srcId="{588EA152-339B-4D2C-8BD9-C5FF9AC2E899}" destId="{CEA69CFB-0379-4181-A524-22CCF83BE747}" srcOrd="2" destOrd="0" presId="urn:microsoft.com/office/officeart/2005/8/layout/vProcess5"/>
    <dgm:cxn modelId="{3B916E81-630E-4F66-BA1E-6350FCA6CA94}" type="presParOf" srcId="{588EA152-339B-4D2C-8BD9-C5FF9AC2E899}" destId="{926F27C0-138C-4FB3-A945-C2CDC426C266}" srcOrd="3" destOrd="0" presId="urn:microsoft.com/office/officeart/2005/8/layout/vProcess5"/>
    <dgm:cxn modelId="{79FFBAE7-0FF4-494B-9466-46A0536BFFE2}" type="presParOf" srcId="{588EA152-339B-4D2C-8BD9-C5FF9AC2E899}" destId="{BAE9DAAD-F760-41B2-AEDD-B811B6DB8472}" srcOrd="4" destOrd="0" presId="urn:microsoft.com/office/officeart/2005/8/layout/vProcess5"/>
    <dgm:cxn modelId="{D12A138C-F112-4594-AA8F-D668FE875E7F}" type="presParOf" srcId="{588EA152-339B-4D2C-8BD9-C5FF9AC2E899}" destId="{30139C29-7C5A-46DB-AD6D-1A6468B11CD9}" srcOrd="5" destOrd="0" presId="urn:microsoft.com/office/officeart/2005/8/layout/vProcess5"/>
    <dgm:cxn modelId="{E3130231-3A1D-48A0-9057-FDDFF4DD78E9}" type="presParOf" srcId="{588EA152-339B-4D2C-8BD9-C5FF9AC2E899}" destId="{5CEE624D-BE2F-469C-A480-E44068E3B005}" srcOrd="6" destOrd="0" presId="urn:microsoft.com/office/officeart/2005/8/layout/vProcess5"/>
    <dgm:cxn modelId="{0816E265-2875-4085-AD10-893670136D07}" type="presParOf" srcId="{588EA152-339B-4D2C-8BD9-C5FF9AC2E899}" destId="{0907D247-11C0-4969-A23C-0FBF05FF3CA0}" srcOrd="7" destOrd="0" presId="urn:microsoft.com/office/officeart/2005/8/layout/vProcess5"/>
    <dgm:cxn modelId="{5A459201-855C-4556-AAA5-00F11FC7353F}" type="presParOf" srcId="{588EA152-339B-4D2C-8BD9-C5FF9AC2E899}" destId="{D46490A9-76C2-4E2F-83BF-7E35E4182DA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3BBD9-E718-4FF1-A81E-B6C3E6BC6351}" type="doc">
      <dgm:prSet loTypeId="urn:microsoft.com/office/officeart/2005/8/layout/process5" loCatId="process" qsTypeId="urn:microsoft.com/office/officeart/2005/8/quickstyle/simple1" qsCatId="simple" csTypeId="urn:microsoft.com/office/officeart/2005/8/colors/accent1_2" csCatId="accent1" phldr="1"/>
      <dgm:spPr/>
    </dgm:pt>
    <dgm:pt modelId="{FAB97742-650C-4E72-8830-7430273C758C}">
      <dgm:prSet phldrT="[Text]"/>
      <dgm:spPr>
        <a:solidFill>
          <a:schemeClr val="bg2">
            <a:lumMod val="25000"/>
          </a:schemeClr>
        </a:solidFill>
      </dgm:spPr>
      <dgm:t>
        <a:bodyPr/>
        <a:lstStyle/>
        <a:p>
          <a:pPr algn="just"/>
          <a:r>
            <a:rPr lang="en-US" dirty="0"/>
            <a:t>Groups in these Chatting Applications should be used for informal chats and fun.  To overcome such limitations, a web application need to be made which contains the features of both chatting application and classroom. This application would incorporate the following features</a:t>
          </a:r>
        </a:p>
      </dgm:t>
    </dgm:pt>
    <dgm:pt modelId="{A33278F8-827A-4052-8F52-A5F91AA6A5F5}" type="parTrans" cxnId="{5D5E2498-ECB8-4020-9F56-B1CD93DC1B7B}">
      <dgm:prSet/>
      <dgm:spPr/>
      <dgm:t>
        <a:bodyPr/>
        <a:lstStyle/>
        <a:p>
          <a:endParaRPr lang="en-US"/>
        </a:p>
      </dgm:t>
    </dgm:pt>
    <dgm:pt modelId="{0AD00204-4016-4485-B6A0-A51EA6EF64E1}" type="sibTrans" cxnId="{5D5E2498-ECB8-4020-9F56-B1CD93DC1B7B}">
      <dgm:prSet/>
      <dgm:spPr/>
      <dgm:t>
        <a:bodyPr/>
        <a:lstStyle/>
        <a:p>
          <a:endParaRPr lang="en-US"/>
        </a:p>
      </dgm:t>
    </dgm:pt>
    <dgm:pt modelId="{EAA02E7C-D2C8-4146-8094-4A2023F96586}">
      <dgm:prSet/>
      <dgm:spPr>
        <a:solidFill>
          <a:schemeClr val="accent6">
            <a:lumMod val="75000"/>
          </a:schemeClr>
        </a:solidFill>
      </dgm:spPr>
      <dgm:t>
        <a:bodyPr/>
        <a:lstStyle/>
        <a:p>
          <a:pPr algn="just"/>
          <a:r>
            <a:rPr lang="en-US" dirty="0"/>
            <a:t>A Chat portion whose functionality will be like WhatsApp Web chat. We can chat personally with anyone. We can also send photos, documents, links etc.. via chat.</a:t>
          </a:r>
        </a:p>
      </dgm:t>
    </dgm:pt>
    <dgm:pt modelId="{CADA9E6F-D7BB-43D3-9A74-74654BE7BC07}" type="parTrans" cxnId="{C3DC4431-77EB-4F1E-A2BD-F61A6E669A5F}">
      <dgm:prSet/>
      <dgm:spPr/>
      <dgm:t>
        <a:bodyPr/>
        <a:lstStyle/>
        <a:p>
          <a:endParaRPr lang="en-US"/>
        </a:p>
      </dgm:t>
    </dgm:pt>
    <dgm:pt modelId="{0312B68C-2F6A-4C10-ADCE-A9DF853DA9A3}" type="sibTrans" cxnId="{C3DC4431-77EB-4F1E-A2BD-F61A6E669A5F}">
      <dgm:prSet/>
      <dgm:spPr/>
      <dgm:t>
        <a:bodyPr/>
        <a:lstStyle/>
        <a:p>
          <a:endParaRPr lang="en-US"/>
        </a:p>
      </dgm:t>
    </dgm:pt>
    <dgm:pt modelId="{E88211A1-7964-4872-A0FF-A3FAE7CAB274}">
      <dgm:prSet/>
      <dgm:spPr>
        <a:solidFill>
          <a:schemeClr val="accent1">
            <a:lumMod val="75000"/>
          </a:schemeClr>
        </a:solidFill>
      </dgm:spPr>
      <dgm:t>
        <a:bodyPr/>
        <a:lstStyle/>
        <a:p>
          <a:pPr algn="just"/>
          <a:r>
            <a:rPr lang="en-US" dirty="0"/>
            <a:t>A Classroom portion which will work on the functionality of Google Classroom. User can create a class and each class will be having a unique id. User can also join a class just by entering the class id.</a:t>
          </a:r>
        </a:p>
      </dgm:t>
    </dgm:pt>
    <dgm:pt modelId="{A98F4790-5989-4A9D-B2EE-14EE8EE644C0}" type="parTrans" cxnId="{9974E325-177B-4530-9223-BDAB1A89CBC7}">
      <dgm:prSet/>
      <dgm:spPr/>
      <dgm:t>
        <a:bodyPr/>
        <a:lstStyle/>
        <a:p>
          <a:endParaRPr lang="en-US"/>
        </a:p>
      </dgm:t>
    </dgm:pt>
    <dgm:pt modelId="{51CE910B-55B5-4C80-B713-1114B041B780}" type="sibTrans" cxnId="{9974E325-177B-4530-9223-BDAB1A89CBC7}">
      <dgm:prSet/>
      <dgm:spPr/>
      <dgm:t>
        <a:bodyPr/>
        <a:lstStyle/>
        <a:p>
          <a:endParaRPr lang="en-US"/>
        </a:p>
      </dgm:t>
    </dgm:pt>
    <dgm:pt modelId="{A04AF203-B004-4E3E-9839-81A79097E4FF}">
      <dgm:prSet/>
      <dgm:spPr>
        <a:solidFill>
          <a:srgbClr val="00B0F0"/>
        </a:solidFill>
      </dgm:spPr>
      <dgm:t>
        <a:bodyPr/>
        <a:lstStyle/>
        <a:p>
          <a:pPr algn="just"/>
          <a:r>
            <a:rPr lang="en-US" dirty="0"/>
            <a:t>➢ If you have created a class</a:t>
          </a:r>
        </a:p>
        <a:p>
          <a:pPr algn="just"/>
          <a:r>
            <a:rPr lang="en-US" dirty="0"/>
            <a:t>1.) You can see the details of those members who have joined your class.</a:t>
          </a:r>
        </a:p>
        <a:p>
          <a:pPr algn="just"/>
          <a:r>
            <a:rPr lang="en-US" dirty="0"/>
            <a:t> 2.) You can upload assignments with deadlines and can monitor the list of students who have submitted it.</a:t>
          </a:r>
        </a:p>
        <a:p>
          <a:pPr algn="just"/>
          <a:r>
            <a:rPr lang="en-US" dirty="0"/>
            <a:t>3.) You can add notifications bout academics with a set date and time</a:t>
          </a:r>
        </a:p>
      </dgm:t>
    </dgm:pt>
    <dgm:pt modelId="{89635A3B-38AA-4B9A-B604-21881CC4C475}" type="parTrans" cxnId="{B495A532-2310-4B80-8774-6B5353DE6B1A}">
      <dgm:prSet/>
      <dgm:spPr/>
      <dgm:t>
        <a:bodyPr/>
        <a:lstStyle/>
        <a:p>
          <a:endParaRPr lang="en-US"/>
        </a:p>
      </dgm:t>
    </dgm:pt>
    <dgm:pt modelId="{4BB4EFCD-B1FD-4BF5-8E69-F358F8B546D4}" type="sibTrans" cxnId="{B495A532-2310-4B80-8774-6B5353DE6B1A}">
      <dgm:prSet/>
      <dgm:spPr/>
      <dgm:t>
        <a:bodyPr/>
        <a:lstStyle/>
        <a:p>
          <a:endParaRPr lang="en-US"/>
        </a:p>
      </dgm:t>
    </dgm:pt>
    <dgm:pt modelId="{34A31934-B72D-4899-8F5E-961511F20EED}">
      <dgm:prSet/>
      <dgm:spPr>
        <a:solidFill>
          <a:schemeClr val="bg2">
            <a:lumMod val="10000"/>
          </a:schemeClr>
        </a:solidFill>
      </dgm:spPr>
      <dgm:t>
        <a:bodyPr/>
        <a:lstStyle/>
        <a:p>
          <a:pPr algn="just"/>
          <a:r>
            <a:rPr lang="en-US" dirty="0"/>
            <a:t>➢If you have joined a class, you will have the following privileges </a:t>
          </a:r>
        </a:p>
        <a:p>
          <a:pPr algn="just"/>
          <a:r>
            <a:rPr lang="en-US" dirty="0"/>
            <a:t>1.)  You can see the list of assignments along with their deadlines. One can submit the assignments by clicking on it.</a:t>
          </a:r>
        </a:p>
        <a:p>
          <a:pPr algn="just"/>
          <a:r>
            <a:rPr lang="en-US" dirty="0"/>
            <a:t> 2.) You can see the notifications added by the teacher.</a:t>
          </a:r>
        </a:p>
      </dgm:t>
    </dgm:pt>
    <dgm:pt modelId="{017FD8AB-DF91-499E-8F78-F3D645625408}" type="parTrans" cxnId="{218D0420-112F-4B74-A70B-99BACE64BFF8}">
      <dgm:prSet/>
      <dgm:spPr/>
      <dgm:t>
        <a:bodyPr/>
        <a:lstStyle/>
        <a:p>
          <a:endParaRPr lang="en-US"/>
        </a:p>
      </dgm:t>
    </dgm:pt>
    <dgm:pt modelId="{6E3C446D-F51B-40D6-B7C4-A5B68540DA60}" type="sibTrans" cxnId="{218D0420-112F-4B74-A70B-99BACE64BFF8}">
      <dgm:prSet/>
      <dgm:spPr/>
      <dgm:t>
        <a:bodyPr/>
        <a:lstStyle/>
        <a:p>
          <a:endParaRPr lang="en-US"/>
        </a:p>
      </dgm:t>
    </dgm:pt>
    <dgm:pt modelId="{E5C69563-A20F-455B-BFE5-2BC00FD8CA81}">
      <dgm:prSet/>
      <dgm:spPr>
        <a:solidFill>
          <a:srgbClr val="415AD9"/>
        </a:solidFill>
      </dgm:spPr>
      <dgm:t>
        <a:bodyPr/>
        <a:lstStyle/>
        <a:p>
          <a:pPr algn="just"/>
          <a:r>
            <a:rPr lang="en-US" dirty="0"/>
            <a:t> Along with this, there will be a discussion panel which will be open for both teacher and students.  </a:t>
          </a:r>
        </a:p>
        <a:p>
          <a:pPr algn="just"/>
          <a:r>
            <a:rPr lang="en-US" dirty="0"/>
            <a:t>1.) Student can ask their queries and who so ever knows the answer can respond to that query. </a:t>
          </a:r>
        </a:p>
        <a:p>
          <a:pPr algn="just"/>
          <a:r>
            <a:rPr lang="en-US" dirty="0"/>
            <a:t> 2.) A list of query will be displayed in discussion panel from where student can view a query and it’s answer. </a:t>
          </a:r>
        </a:p>
      </dgm:t>
    </dgm:pt>
    <dgm:pt modelId="{958CD2F8-3E84-473E-8A6F-4A6152DD36DD}" type="parTrans" cxnId="{F366C140-3E4A-4414-AF85-3DBDBBC210D4}">
      <dgm:prSet/>
      <dgm:spPr/>
      <dgm:t>
        <a:bodyPr/>
        <a:lstStyle/>
        <a:p>
          <a:endParaRPr lang="en-US"/>
        </a:p>
      </dgm:t>
    </dgm:pt>
    <dgm:pt modelId="{F665B75F-51BF-4CD4-8B47-FB4EBD62B107}" type="sibTrans" cxnId="{F366C140-3E4A-4414-AF85-3DBDBBC210D4}">
      <dgm:prSet/>
      <dgm:spPr/>
      <dgm:t>
        <a:bodyPr/>
        <a:lstStyle/>
        <a:p>
          <a:endParaRPr lang="en-US"/>
        </a:p>
      </dgm:t>
    </dgm:pt>
    <dgm:pt modelId="{0A05BCB2-5708-4BFC-8A4D-1925F34A23BC}" type="pres">
      <dgm:prSet presAssocID="{1713BBD9-E718-4FF1-A81E-B6C3E6BC6351}" presName="diagram" presStyleCnt="0">
        <dgm:presLayoutVars>
          <dgm:dir/>
          <dgm:resizeHandles val="exact"/>
        </dgm:presLayoutVars>
      </dgm:prSet>
      <dgm:spPr/>
    </dgm:pt>
    <dgm:pt modelId="{F9BF3897-B77D-468B-A794-24E4A5D0E8F5}" type="pres">
      <dgm:prSet presAssocID="{FAB97742-650C-4E72-8830-7430273C758C}" presName="node" presStyleLbl="node1" presStyleIdx="0" presStyleCnt="6">
        <dgm:presLayoutVars>
          <dgm:bulletEnabled val="1"/>
        </dgm:presLayoutVars>
      </dgm:prSet>
      <dgm:spPr/>
    </dgm:pt>
    <dgm:pt modelId="{6A6FFB13-9003-486E-B761-D2EBFCD09C60}" type="pres">
      <dgm:prSet presAssocID="{0AD00204-4016-4485-B6A0-A51EA6EF64E1}" presName="sibTrans" presStyleLbl="sibTrans2D1" presStyleIdx="0" presStyleCnt="5"/>
      <dgm:spPr/>
    </dgm:pt>
    <dgm:pt modelId="{B2D006F9-2AC3-4C19-BC35-1310F966658E}" type="pres">
      <dgm:prSet presAssocID="{0AD00204-4016-4485-B6A0-A51EA6EF64E1}" presName="connectorText" presStyleLbl="sibTrans2D1" presStyleIdx="0" presStyleCnt="5"/>
      <dgm:spPr/>
    </dgm:pt>
    <dgm:pt modelId="{ADCA1D90-A21C-44B4-A992-B6CB8D4BF1FB}" type="pres">
      <dgm:prSet presAssocID="{EAA02E7C-D2C8-4146-8094-4A2023F96586}" presName="node" presStyleLbl="node1" presStyleIdx="1" presStyleCnt="6" custLinFactNeighborX="-248">
        <dgm:presLayoutVars>
          <dgm:bulletEnabled val="1"/>
        </dgm:presLayoutVars>
      </dgm:prSet>
      <dgm:spPr/>
    </dgm:pt>
    <dgm:pt modelId="{E582B908-D479-4C66-8375-45D0EB5D963D}" type="pres">
      <dgm:prSet presAssocID="{0312B68C-2F6A-4C10-ADCE-A9DF853DA9A3}" presName="sibTrans" presStyleLbl="sibTrans2D1" presStyleIdx="1" presStyleCnt="5"/>
      <dgm:spPr/>
    </dgm:pt>
    <dgm:pt modelId="{DE718C3B-5319-41E7-98B0-576162F989E7}" type="pres">
      <dgm:prSet presAssocID="{0312B68C-2F6A-4C10-ADCE-A9DF853DA9A3}" presName="connectorText" presStyleLbl="sibTrans2D1" presStyleIdx="1" presStyleCnt="5"/>
      <dgm:spPr/>
    </dgm:pt>
    <dgm:pt modelId="{0E583408-849D-4085-AFA0-A56AA2FC0A8A}" type="pres">
      <dgm:prSet presAssocID="{E88211A1-7964-4872-A0FF-A3FAE7CAB274}" presName="node" presStyleLbl="node1" presStyleIdx="2" presStyleCnt="6">
        <dgm:presLayoutVars>
          <dgm:bulletEnabled val="1"/>
        </dgm:presLayoutVars>
      </dgm:prSet>
      <dgm:spPr/>
    </dgm:pt>
    <dgm:pt modelId="{ABC5BD37-648D-43EA-95F5-93A0490077BF}" type="pres">
      <dgm:prSet presAssocID="{51CE910B-55B5-4C80-B713-1114B041B780}" presName="sibTrans" presStyleLbl="sibTrans2D1" presStyleIdx="2" presStyleCnt="5"/>
      <dgm:spPr/>
    </dgm:pt>
    <dgm:pt modelId="{5915AD73-271E-4A0F-B0AE-98E16185F0E7}" type="pres">
      <dgm:prSet presAssocID="{51CE910B-55B5-4C80-B713-1114B041B780}" presName="connectorText" presStyleLbl="sibTrans2D1" presStyleIdx="2" presStyleCnt="5"/>
      <dgm:spPr/>
    </dgm:pt>
    <dgm:pt modelId="{3AE953FC-FF88-4CE3-A751-3D636F45A752}" type="pres">
      <dgm:prSet presAssocID="{A04AF203-B004-4E3E-9839-81A79097E4FF}" presName="node" presStyleLbl="node1" presStyleIdx="3" presStyleCnt="6">
        <dgm:presLayoutVars>
          <dgm:bulletEnabled val="1"/>
        </dgm:presLayoutVars>
      </dgm:prSet>
      <dgm:spPr/>
    </dgm:pt>
    <dgm:pt modelId="{716E4050-EDC2-43BC-BA6C-49DD3A344A7A}" type="pres">
      <dgm:prSet presAssocID="{4BB4EFCD-B1FD-4BF5-8E69-F358F8B546D4}" presName="sibTrans" presStyleLbl="sibTrans2D1" presStyleIdx="3" presStyleCnt="5"/>
      <dgm:spPr/>
    </dgm:pt>
    <dgm:pt modelId="{0D6415BD-1811-4B5D-A141-FE37FA33283F}" type="pres">
      <dgm:prSet presAssocID="{4BB4EFCD-B1FD-4BF5-8E69-F358F8B546D4}" presName="connectorText" presStyleLbl="sibTrans2D1" presStyleIdx="3" presStyleCnt="5"/>
      <dgm:spPr/>
    </dgm:pt>
    <dgm:pt modelId="{F4D8B42A-89FF-4FD5-A537-9688F1635C7E}" type="pres">
      <dgm:prSet presAssocID="{34A31934-B72D-4899-8F5E-961511F20EED}" presName="node" presStyleLbl="node1" presStyleIdx="4" presStyleCnt="6">
        <dgm:presLayoutVars>
          <dgm:bulletEnabled val="1"/>
        </dgm:presLayoutVars>
      </dgm:prSet>
      <dgm:spPr/>
    </dgm:pt>
    <dgm:pt modelId="{C2222BA6-44A1-4160-8FE8-48061FCB17B1}" type="pres">
      <dgm:prSet presAssocID="{6E3C446D-F51B-40D6-B7C4-A5B68540DA60}" presName="sibTrans" presStyleLbl="sibTrans2D1" presStyleIdx="4" presStyleCnt="5"/>
      <dgm:spPr/>
    </dgm:pt>
    <dgm:pt modelId="{B5D22973-D64C-4374-B36E-52B9C2CE9D92}" type="pres">
      <dgm:prSet presAssocID="{6E3C446D-F51B-40D6-B7C4-A5B68540DA60}" presName="connectorText" presStyleLbl="sibTrans2D1" presStyleIdx="4" presStyleCnt="5"/>
      <dgm:spPr/>
    </dgm:pt>
    <dgm:pt modelId="{E3A6C32A-49BB-4347-8E16-C63E3DA6F689}" type="pres">
      <dgm:prSet presAssocID="{E5C69563-A20F-455B-BFE5-2BC00FD8CA81}" presName="node" presStyleLbl="node1" presStyleIdx="5" presStyleCnt="6">
        <dgm:presLayoutVars>
          <dgm:bulletEnabled val="1"/>
        </dgm:presLayoutVars>
      </dgm:prSet>
      <dgm:spPr/>
    </dgm:pt>
  </dgm:ptLst>
  <dgm:cxnLst>
    <dgm:cxn modelId="{E8B2ED1D-449D-4EC5-B01B-BCF8C8D88583}" type="presOf" srcId="{51CE910B-55B5-4C80-B713-1114B041B780}" destId="{ABC5BD37-648D-43EA-95F5-93A0490077BF}" srcOrd="0" destOrd="0" presId="urn:microsoft.com/office/officeart/2005/8/layout/process5"/>
    <dgm:cxn modelId="{D982811F-DB7B-4EDD-96A5-C76400C859BA}" type="presOf" srcId="{0AD00204-4016-4485-B6A0-A51EA6EF64E1}" destId="{6A6FFB13-9003-486E-B761-D2EBFCD09C60}" srcOrd="0" destOrd="0" presId="urn:microsoft.com/office/officeart/2005/8/layout/process5"/>
    <dgm:cxn modelId="{218D0420-112F-4B74-A70B-99BACE64BFF8}" srcId="{1713BBD9-E718-4FF1-A81E-B6C3E6BC6351}" destId="{34A31934-B72D-4899-8F5E-961511F20EED}" srcOrd="4" destOrd="0" parTransId="{017FD8AB-DF91-499E-8F78-F3D645625408}" sibTransId="{6E3C446D-F51B-40D6-B7C4-A5B68540DA60}"/>
    <dgm:cxn modelId="{9974E325-177B-4530-9223-BDAB1A89CBC7}" srcId="{1713BBD9-E718-4FF1-A81E-B6C3E6BC6351}" destId="{E88211A1-7964-4872-A0FF-A3FAE7CAB274}" srcOrd="2" destOrd="0" parTransId="{A98F4790-5989-4A9D-B2EE-14EE8EE644C0}" sibTransId="{51CE910B-55B5-4C80-B713-1114B041B780}"/>
    <dgm:cxn modelId="{713B8127-64A3-4432-987B-7D959EDF8DD7}" type="presOf" srcId="{0AD00204-4016-4485-B6A0-A51EA6EF64E1}" destId="{B2D006F9-2AC3-4C19-BC35-1310F966658E}" srcOrd="1" destOrd="0" presId="urn:microsoft.com/office/officeart/2005/8/layout/process5"/>
    <dgm:cxn modelId="{C3DC4431-77EB-4F1E-A2BD-F61A6E669A5F}" srcId="{1713BBD9-E718-4FF1-A81E-B6C3E6BC6351}" destId="{EAA02E7C-D2C8-4146-8094-4A2023F96586}" srcOrd="1" destOrd="0" parTransId="{CADA9E6F-D7BB-43D3-9A74-74654BE7BC07}" sibTransId="{0312B68C-2F6A-4C10-ADCE-A9DF853DA9A3}"/>
    <dgm:cxn modelId="{B495A532-2310-4B80-8774-6B5353DE6B1A}" srcId="{1713BBD9-E718-4FF1-A81E-B6C3E6BC6351}" destId="{A04AF203-B004-4E3E-9839-81A79097E4FF}" srcOrd="3" destOrd="0" parTransId="{89635A3B-38AA-4B9A-B604-21881CC4C475}" sibTransId="{4BB4EFCD-B1FD-4BF5-8E69-F358F8B546D4}"/>
    <dgm:cxn modelId="{F366C140-3E4A-4414-AF85-3DBDBBC210D4}" srcId="{1713BBD9-E718-4FF1-A81E-B6C3E6BC6351}" destId="{E5C69563-A20F-455B-BFE5-2BC00FD8CA81}" srcOrd="5" destOrd="0" parTransId="{958CD2F8-3E84-473E-8A6F-4A6152DD36DD}" sibTransId="{F665B75F-51BF-4CD4-8B47-FB4EBD62B107}"/>
    <dgm:cxn modelId="{7972B55C-750B-4049-AAAE-99AB99C05410}" type="presOf" srcId="{4BB4EFCD-B1FD-4BF5-8E69-F358F8B546D4}" destId="{716E4050-EDC2-43BC-BA6C-49DD3A344A7A}" srcOrd="0" destOrd="0" presId="urn:microsoft.com/office/officeart/2005/8/layout/process5"/>
    <dgm:cxn modelId="{05DE8F65-A038-443B-81E2-57647FCBCC61}" type="presOf" srcId="{6E3C446D-F51B-40D6-B7C4-A5B68540DA60}" destId="{C2222BA6-44A1-4160-8FE8-48061FCB17B1}" srcOrd="0" destOrd="0" presId="urn:microsoft.com/office/officeart/2005/8/layout/process5"/>
    <dgm:cxn modelId="{E31CBA6C-B0D8-485F-BB71-F0984F128518}" type="presOf" srcId="{1713BBD9-E718-4FF1-A81E-B6C3E6BC6351}" destId="{0A05BCB2-5708-4BFC-8A4D-1925F34A23BC}" srcOrd="0" destOrd="0" presId="urn:microsoft.com/office/officeart/2005/8/layout/process5"/>
    <dgm:cxn modelId="{50F45551-F996-4A61-B746-D2B9E6056CD9}" type="presOf" srcId="{34A31934-B72D-4899-8F5E-961511F20EED}" destId="{F4D8B42A-89FF-4FD5-A537-9688F1635C7E}" srcOrd="0" destOrd="0" presId="urn:microsoft.com/office/officeart/2005/8/layout/process5"/>
    <dgm:cxn modelId="{A247A272-70E2-452B-BFE2-EDB438077C6C}" type="presOf" srcId="{EAA02E7C-D2C8-4146-8094-4A2023F96586}" destId="{ADCA1D90-A21C-44B4-A992-B6CB8D4BF1FB}" srcOrd="0" destOrd="0" presId="urn:microsoft.com/office/officeart/2005/8/layout/process5"/>
    <dgm:cxn modelId="{AC0B7B91-6338-40D5-95EE-24158D69EDCC}" type="presOf" srcId="{6E3C446D-F51B-40D6-B7C4-A5B68540DA60}" destId="{B5D22973-D64C-4374-B36E-52B9C2CE9D92}" srcOrd="1" destOrd="0" presId="urn:microsoft.com/office/officeart/2005/8/layout/process5"/>
    <dgm:cxn modelId="{5D5E2498-ECB8-4020-9F56-B1CD93DC1B7B}" srcId="{1713BBD9-E718-4FF1-A81E-B6C3E6BC6351}" destId="{FAB97742-650C-4E72-8830-7430273C758C}" srcOrd="0" destOrd="0" parTransId="{A33278F8-827A-4052-8F52-A5F91AA6A5F5}" sibTransId="{0AD00204-4016-4485-B6A0-A51EA6EF64E1}"/>
    <dgm:cxn modelId="{8E8A4098-5268-495C-904D-BE10575FA392}" type="presOf" srcId="{0312B68C-2F6A-4C10-ADCE-A9DF853DA9A3}" destId="{DE718C3B-5319-41E7-98B0-576162F989E7}" srcOrd="1" destOrd="0" presId="urn:microsoft.com/office/officeart/2005/8/layout/process5"/>
    <dgm:cxn modelId="{2039FF9A-CD0F-49ED-9532-A9B1FE59CD6E}" type="presOf" srcId="{A04AF203-B004-4E3E-9839-81A79097E4FF}" destId="{3AE953FC-FF88-4CE3-A751-3D636F45A752}" srcOrd="0" destOrd="0" presId="urn:microsoft.com/office/officeart/2005/8/layout/process5"/>
    <dgm:cxn modelId="{258A809C-CA44-428C-83D6-D0F6C3CF6B00}" type="presOf" srcId="{FAB97742-650C-4E72-8830-7430273C758C}" destId="{F9BF3897-B77D-468B-A794-24E4A5D0E8F5}" srcOrd="0" destOrd="0" presId="urn:microsoft.com/office/officeart/2005/8/layout/process5"/>
    <dgm:cxn modelId="{0079C8B7-1EC4-47CE-9917-0B68BAF6524C}" type="presOf" srcId="{E5C69563-A20F-455B-BFE5-2BC00FD8CA81}" destId="{E3A6C32A-49BB-4347-8E16-C63E3DA6F689}" srcOrd="0" destOrd="0" presId="urn:microsoft.com/office/officeart/2005/8/layout/process5"/>
    <dgm:cxn modelId="{E7E1C6D4-B661-4468-8F9F-CBBCBB6FE8E9}" type="presOf" srcId="{E88211A1-7964-4872-A0FF-A3FAE7CAB274}" destId="{0E583408-849D-4085-AFA0-A56AA2FC0A8A}" srcOrd="0" destOrd="0" presId="urn:microsoft.com/office/officeart/2005/8/layout/process5"/>
    <dgm:cxn modelId="{0A0ADAE0-8D20-48F1-8312-847BED514736}" type="presOf" srcId="{0312B68C-2F6A-4C10-ADCE-A9DF853DA9A3}" destId="{E582B908-D479-4C66-8375-45D0EB5D963D}" srcOrd="0" destOrd="0" presId="urn:microsoft.com/office/officeart/2005/8/layout/process5"/>
    <dgm:cxn modelId="{395A32EA-C9A3-48FA-A19C-2D31839CD946}" type="presOf" srcId="{51CE910B-55B5-4C80-B713-1114B041B780}" destId="{5915AD73-271E-4A0F-B0AE-98E16185F0E7}" srcOrd="1" destOrd="0" presId="urn:microsoft.com/office/officeart/2005/8/layout/process5"/>
    <dgm:cxn modelId="{B758CBF2-E428-452B-95F7-9E360316931D}" type="presOf" srcId="{4BB4EFCD-B1FD-4BF5-8E69-F358F8B546D4}" destId="{0D6415BD-1811-4B5D-A141-FE37FA33283F}" srcOrd="1" destOrd="0" presId="urn:microsoft.com/office/officeart/2005/8/layout/process5"/>
    <dgm:cxn modelId="{1CBF4066-D264-4CAF-9D53-3752D4DB4787}" type="presParOf" srcId="{0A05BCB2-5708-4BFC-8A4D-1925F34A23BC}" destId="{F9BF3897-B77D-468B-A794-24E4A5D0E8F5}" srcOrd="0" destOrd="0" presId="urn:microsoft.com/office/officeart/2005/8/layout/process5"/>
    <dgm:cxn modelId="{AC86D989-3DDE-4D1E-A83A-CA857704E6DF}" type="presParOf" srcId="{0A05BCB2-5708-4BFC-8A4D-1925F34A23BC}" destId="{6A6FFB13-9003-486E-B761-D2EBFCD09C60}" srcOrd="1" destOrd="0" presId="urn:microsoft.com/office/officeart/2005/8/layout/process5"/>
    <dgm:cxn modelId="{C474F37D-13AA-4221-9372-ED00D5388637}" type="presParOf" srcId="{6A6FFB13-9003-486E-B761-D2EBFCD09C60}" destId="{B2D006F9-2AC3-4C19-BC35-1310F966658E}" srcOrd="0" destOrd="0" presId="urn:microsoft.com/office/officeart/2005/8/layout/process5"/>
    <dgm:cxn modelId="{B4BA5F63-4CFB-49FA-943F-D11376F95089}" type="presParOf" srcId="{0A05BCB2-5708-4BFC-8A4D-1925F34A23BC}" destId="{ADCA1D90-A21C-44B4-A992-B6CB8D4BF1FB}" srcOrd="2" destOrd="0" presId="urn:microsoft.com/office/officeart/2005/8/layout/process5"/>
    <dgm:cxn modelId="{3F8A2BFA-B431-4710-944D-33F85615FA7C}" type="presParOf" srcId="{0A05BCB2-5708-4BFC-8A4D-1925F34A23BC}" destId="{E582B908-D479-4C66-8375-45D0EB5D963D}" srcOrd="3" destOrd="0" presId="urn:microsoft.com/office/officeart/2005/8/layout/process5"/>
    <dgm:cxn modelId="{004B7B3E-2FE3-4734-9750-CD6DC5F02E77}" type="presParOf" srcId="{E582B908-D479-4C66-8375-45D0EB5D963D}" destId="{DE718C3B-5319-41E7-98B0-576162F989E7}" srcOrd="0" destOrd="0" presId="urn:microsoft.com/office/officeart/2005/8/layout/process5"/>
    <dgm:cxn modelId="{3E8BC86C-0DB6-431F-A8FC-3A9FC275E6AD}" type="presParOf" srcId="{0A05BCB2-5708-4BFC-8A4D-1925F34A23BC}" destId="{0E583408-849D-4085-AFA0-A56AA2FC0A8A}" srcOrd="4" destOrd="0" presId="urn:microsoft.com/office/officeart/2005/8/layout/process5"/>
    <dgm:cxn modelId="{BB7808DC-A80B-4BF8-BAA9-1CBB409B9F1B}" type="presParOf" srcId="{0A05BCB2-5708-4BFC-8A4D-1925F34A23BC}" destId="{ABC5BD37-648D-43EA-95F5-93A0490077BF}" srcOrd="5" destOrd="0" presId="urn:microsoft.com/office/officeart/2005/8/layout/process5"/>
    <dgm:cxn modelId="{F2B0E9AA-1314-4973-A739-2726D2F75FF3}" type="presParOf" srcId="{ABC5BD37-648D-43EA-95F5-93A0490077BF}" destId="{5915AD73-271E-4A0F-B0AE-98E16185F0E7}" srcOrd="0" destOrd="0" presId="urn:microsoft.com/office/officeart/2005/8/layout/process5"/>
    <dgm:cxn modelId="{0EC4F771-021D-4EEB-AB47-E6A9A8926D1F}" type="presParOf" srcId="{0A05BCB2-5708-4BFC-8A4D-1925F34A23BC}" destId="{3AE953FC-FF88-4CE3-A751-3D636F45A752}" srcOrd="6" destOrd="0" presId="urn:microsoft.com/office/officeart/2005/8/layout/process5"/>
    <dgm:cxn modelId="{DB0611FF-885A-4FED-AE5A-7AB266607E60}" type="presParOf" srcId="{0A05BCB2-5708-4BFC-8A4D-1925F34A23BC}" destId="{716E4050-EDC2-43BC-BA6C-49DD3A344A7A}" srcOrd="7" destOrd="0" presId="urn:microsoft.com/office/officeart/2005/8/layout/process5"/>
    <dgm:cxn modelId="{1D8C0E5D-3DDC-4A4A-A991-3A47BAB8CDD2}" type="presParOf" srcId="{716E4050-EDC2-43BC-BA6C-49DD3A344A7A}" destId="{0D6415BD-1811-4B5D-A141-FE37FA33283F}" srcOrd="0" destOrd="0" presId="urn:microsoft.com/office/officeart/2005/8/layout/process5"/>
    <dgm:cxn modelId="{A4513A96-B53C-4E47-BAFC-214778C28DA3}" type="presParOf" srcId="{0A05BCB2-5708-4BFC-8A4D-1925F34A23BC}" destId="{F4D8B42A-89FF-4FD5-A537-9688F1635C7E}" srcOrd="8" destOrd="0" presId="urn:microsoft.com/office/officeart/2005/8/layout/process5"/>
    <dgm:cxn modelId="{773FC186-8ADB-47E5-A8A0-F3BF90D4CD1B}" type="presParOf" srcId="{0A05BCB2-5708-4BFC-8A4D-1925F34A23BC}" destId="{C2222BA6-44A1-4160-8FE8-48061FCB17B1}" srcOrd="9" destOrd="0" presId="urn:microsoft.com/office/officeart/2005/8/layout/process5"/>
    <dgm:cxn modelId="{260C6702-11AC-4AE0-97E6-F34DEC0EC75F}" type="presParOf" srcId="{C2222BA6-44A1-4160-8FE8-48061FCB17B1}" destId="{B5D22973-D64C-4374-B36E-52B9C2CE9D92}" srcOrd="0" destOrd="0" presId="urn:microsoft.com/office/officeart/2005/8/layout/process5"/>
    <dgm:cxn modelId="{96485963-DF49-46CA-9F73-95939A727AE1}" type="presParOf" srcId="{0A05BCB2-5708-4BFC-8A4D-1925F34A23BC}" destId="{E3A6C32A-49BB-4347-8E16-C63E3DA6F68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113A7B-B9B7-48BF-91B9-F23C80BB042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A54F4C2-1A3C-496D-84E8-878E4DD3E386}">
      <dgm:prSet custT="1"/>
      <dgm:spPr/>
      <dgm:t>
        <a:bodyPr/>
        <a:lstStyle/>
        <a:p>
          <a:pPr algn="just">
            <a:lnSpc>
              <a:spcPct val="150000"/>
            </a:lnSpc>
          </a:pPr>
          <a:r>
            <a:rPr lang="en-US" sz="1700" b="0" i="0" u="none" dirty="0">
              <a:solidFill>
                <a:schemeClr val="bg1"/>
              </a:solidFill>
            </a:rPr>
            <a:t>React (also known as React.js or ReactJS) is an open-source, front end, JavaScript library for building user interfaces or UI components. It is maintained by Facebook and a community of individual developers and companies. React can be used as a base in the development of single-page or mobile applications. React is only concerned with state management and rendering that state to the DOM</a:t>
          </a:r>
          <a:endParaRPr lang="en-US" sz="1700" b="0" u="none" dirty="0">
            <a:solidFill>
              <a:schemeClr val="bg1"/>
            </a:solidFill>
          </a:endParaRPr>
        </a:p>
      </dgm:t>
    </dgm:pt>
    <dgm:pt modelId="{2875CBA1-F62E-49DD-A9E4-B4735FFA6988}" type="parTrans" cxnId="{13768BEF-A13A-4468-BAF0-EF1B088F8FEF}">
      <dgm:prSet/>
      <dgm:spPr/>
      <dgm:t>
        <a:bodyPr/>
        <a:lstStyle/>
        <a:p>
          <a:endParaRPr lang="en-US"/>
        </a:p>
      </dgm:t>
    </dgm:pt>
    <dgm:pt modelId="{087A17FA-1544-4AA7-9404-F42AFDEC0461}" type="sibTrans" cxnId="{13768BEF-A13A-4468-BAF0-EF1B088F8FEF}">
      <dgm:prSet/>
      <dgm:spPr/>
      <dgm:t>
        <a:bodyPr/>
        <a:lstStyle/>
        <a:p>
          <a:endParaRPr lang="en-US"/>
        </a:p>
      </dgm:t>
    </dgm:pt>
    <dgm:pt modelId="{F24D02EB-2E7F-4D23-93B6-51C67F801237}">
      <dgm:prSet custT="1"/>
      <dgm:spPr/>
      <dgm:t>
        <a:bodyPr/>
        <a:lstStyle/>
        <a:p>
          <a:pPr algn="just">
            <a:lnSpc>
              <a:spcPct val="150000"/>
            </a:lnSpc>
          </a:pPr>
          <a:r>
            <a:rPr lang="en-US" sz="1700" b="1" i="0" dirty="0">
              <a:solidFill>
                <a:schemeClr val="bg1"/>
              </a:solidFill>
            </a:rPr>
            <a:t>Express.js</a:t>
          </a:r>
          <a:r>
            <a:rPr lang="en-US" sz="1700" b="0" i="0" dirty="0">
              <a:solidFill>
                <a:schemeClr val="bg1"/>
              </a:solidFill>
            </a:rPr>
            <a:t>, or simply </a:t>
          </a:r>
          <a:r>
            <a:rPr lang="en-US" sz="1700" b="1" i="0" dirty="0">
              <a:solidFill>
                <a:schemeClr val="bg1"/>
              </a:solidFill>
            </a:rPr>
            <a:t>Express</a:t>
          </a:r>
          <a:r>
            <a:rPr lang="en-US" sz="1700" b="0" i="0" dirty="0">
              <a:solidFill>
                <a:schemeClr val="bg1"/>
              </a:solidFill>
            </a:rPr>
            <a:t>, is a back end web application framework for Node.js, released as free and open-source software under the MIT License. It is designed for building web applications and APIs. It has been called the de facto standard server framework for Node.js. Express is the back-end component of popular development stacks like the MEAN, MERN or MEVN stack.</a:t>
          </a:r>
          <a:endParaRPr lang="en-US" sz="1700" dirty="0">
            <a:solidFill>
              <a:schemeClr val="bg1"/>
            </a:solidFill>
          </a:endParaRPr>
        </a:p>
      </dgm:t>
    </dgm:pt>
    <dgm:pt modelId="{22F9C73F-806A-4E73-8059-C3289AB02658}" type="parTrans" cxnId="{F42630B2-BE48-4D76-9743-5104FA04430A}">
      <dgm:prSet/>
      <dgm:spPr/>
      <dgm:t>
        <a:bodyPr/>
        <a:lstStyle/>
        <a:p>
          <a:endParaRPr lang="en-US"/>
        </a:p>
      </dgm:t>
    </dgm:pt>
    <dgm:pt modelId="{3BF1242E-2661-4786-93A0-2B642DF51595}" type="sibTrans" cxnId="{F42630B2-BE48-4D76-9743-5104FA04430A}">
      <dgm:prSet/>
      <dgm:spPr/>
      <dgm:t>
        <a:bodyPr/>
        <a:lstStyle/>
        <a:p>
          <a:endParaRPr lang="en-US"/>
        </a:p>
      </dgm:t>
    </dgm:pt>
    <dgm:pt modelId="{2F14A6AA-6E0E-42DF-8726-3B8935512BE1}" type="pres">
      <dgm:prSet presAssocID="{C0113A7B-B9B7-48BF-91B9-F23C80BB0425}" presName="linearFlow" presStyleCnt="0">
        <dgm:presLayoutVars>
          <dgm:dir/>
          <dgm:resizeHandles val="exact"/>
        </dgm:presLayoutVars>
      </dgm:prSet>
      <dgm:spPr/>
    </dgm:pt>
    <dgm:pt modelId="{6DAE9761-9435-459D-AA8B-EB69213FCEDD}" type="pres">
      <dgm:prSet presAssocID="{1A54F4C2-1A3C-496D-84E8-878E4DD3E386}" presName="composite" presStyleCnt="0"/>
      <dgm:spPr/>
    </dgm:pt>
    <dgm:pt modelId="{265C7304-C559-4BFA-BAE1-DCCAB8E110B7}" type="pres">
      <dgm:prSet presAssocID="{1A54F4C2-1A3C-496D-84E8-878E4DD3E386}" presName="imgShp" presStyleLbl="fgImgPlace1" presStyleIdx="0" presStyleCnt="2" custLinFactNeighborX="-1229" custLinFactNeighborY="17552">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BAEC5B72-7A2A-445C-B778-47BC6C058180}" type="pres">
      <dgm:prSet presAssocID="{1A54F4C2-1A3C-496D-84E8-878E4DD3E386}" presName="txShp" presStyleLbl="node1" presStyleIdx="0" presStyleCnt="2" custScaleX="111302" custScaleY="99646" custLinFactNeighborX="294" custLinFactNeighborY="11979">
        <dgm:presLayoutVars>
          <dgm:bulletEnabled val="1"/>
        </dgm:presLayoutVars>
      </dgm:prSet>
      <dgm:spPr/>
    </dgm:pt>
    <dgm:pt modelId="{1102DB50-1D95-4714-8567-ABBB5236F149}" type="pres">
      <dgm:prSet presAssocID="{087A17FA-1544-4AA7-9404-F42AFDEC0461}" presName="spacing" presStyleCnt="0"/>
      <dgm:spPr/>
    </dgm:pt>
    <dgm:pt modelId="{CC96ADCD-3E32-4885-BFE7-E78B00B03BCF}" type="pres">
      <dgm:prSet presAssocID="{F24D02EB-2E7F-4D23-93B6-51C67F801237}" presName="composite" presStyleCnt="0"/>
      <dgm:spPr/>
    </dgm:pt>
    <dgm:pt modelId="{F7F4C7FF-F4AF-4597-8DC9-2B23CF85F625}" type="pres">
      <dgm:prSet presAssocID="{F24D02EB-2E7F-4D23-93B6-51C67F801237}" presName="imgShp" presStyleLbl="fgImgPlace1" presStyleIdx="1" presStyleCnt="2" custLinFactNeighborX="14" custLinFactNeighborY="6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DABC2C8-B100-4E83-8C94-3AE140157919}" type="pres">
      <dgm:prSet presAssocID="{F24D02EB-2E7F-4D23-93B6-51C67F801237}" presName="txShp" presStyleLbl="node1" presStyleIdx="1" presStyleCnt="2" custScaleX="111890">
        <dgm:presLayoutVars>
          <dgm:bulletEnabled val="1"/>
        </dgm:presLayoutVars>
      </dgm:prSet>
      <dgm:spPr/>
    </dgm:pt>
  </dgm:ptLst>
  <dgm:cxnLst>
    <dgm:cxn modelId="{9C04241D-C217-4028-A451-46D365FF8CD6}" type="presOf" srcId="{C0113A7B-B9B7-48BF-91B9-F23C80BB0425}" destId="{2F14A6AA-6E0E-42DF-8726-3B8935512BE1}" srcOrd="0" destOrd="0" presId="urn:microsoft.com/office/officeart/2005/8/layout/vList3"/>
    <dgm:cxn modelId="{002E9035-193B-4321-BBCA-77E01262CD47}" type="presOf" srcId="{F24D02EB-2E7F-4D23-93B6-51C67F801237}" destId="{4DABC2C8-B100-4E83-8C94-3AE140157919}" srcOrd="0" destOrd="0" presId="urn:microsoft.com/office/officeart/2005/8/layout/vList3"/>
    <dgm:cxn modelId="{95353377-A034-4531-A11C-66DBAC1B7432}" type="presOf" srcId="{1A54F4C2-1A3C-496D-84E8-878E4DD3E386}" destId="{BAEC5B72-7A2A-445C-B778-47BC6C058180}" srcOrd="0" destOrd="0" presId="urn:microsoft.com/office/officeart/2005/8/layout/vList3"/>
    <dgm:cxn modelId="{F42630B2-BE48-4D76-9743-5104FA04430A}" srcId="{C0113A7B-B9B7-48BF-91B9-F23C80BB0425}" destId="{F24D02EB-2E7F-4D23-93B6-51C67F801237}" srcOrd="1" destOrd="0" parTransId="{22F9C73F-806A-4E73-8059-C3289AB02658}" sibTransId="{3BF1242E-2661-4786-93A0-2B642DF51595}"/>
    <dgm:cxn modelId="{13768BEF-A13A-4468-BAF0-EF1B088F8FEF}" srcId="{C0113A7B-B9B7-48BF-91B9-F23C80BB0425}" destId="{1A54F4C2-1A3C-496D-84E8-878E4DD3E386}" srcOrd="0" destOrd="0" parTransId="{2875CBA1-F62E-49DD-A9E4-B4735FFA6988}" sibTransId="{087A17FA-1544-4AA7-9404-F42AFDEC0461}"/>
    <dgm:cxn modelId="{6BCFC07E-3E59-4756-8316-6AF86895B62F}" type="presParOf" srcId="{2F14A6AA-6E0E-42DF-8726-3B8935512BE1}" destId="{6DAE9761-9435-459D-AA8B-EB69213FCEDD}" srcOrd="0" destOrd="0" presId="urn:microsoft.com/office/officeart/2005/8/layout/vList3"/>
    <dgm:cxn modelId="{DF163A3A-8DBF-4D41-A623-D897F2EF8BD8}" type="presParOf" srcId="{6DAE9761-9435-459D-AA8B-EB69213FCEDD}" destId="{265C7304-C559-4BFA-BAE1-DCCAB8E110B7}" srcOrd="0" destOrd="0" presId="urn:microsoft.com/office/officeart/2005/8/layout/vList3"/>
    <dgm:cxn modelId="{C2C1FA5F-BED3-446D-A754-D58F3824739F}" type="presParOf" srcId="{6DAE9761-9435-459D-AA8B-EB69213FCEDD}" destId="{BAEC5B72-7A2A-445C-B778-47BC6C058180}" srcOrd="1" destOrd="0" presId="urn:microsoft.com/office/officeart/2005/8/layout/vList3"/>
    <dgm:cxn modelId="{D7A2CBD6-6ADE-45CD-9BFA-7B831CAFB606}" type="presParOf" srcId="{2F14A6AA-6E0E-42DF-8726-3B8935512BE1}" destId="{1102DB50-1D95-4714-8567-ABBB5236F149}" srcOrd="1" destOrd="0" presId="urn:microsoft.com/office/officeart/2005/8/layout/vList3"/>
    <dgm:cxn modelId="{3B02F01B-F052-4A62-9705-DD326B61367B}" type="presParOf" srcId="{2F14A6AA-6E0E-42DF-8726-3B8935512BE1}" destId="{CC96ADCD-3E32-4885-BFE7-E78B00B03BCF}" srcOrd="2" destOrd="0" presId="urn:microsoft.com/office/officeart/2005/8/layout/vList3"/>
    <dgm:cxn modelId="{DA1F5346-B4E3-4F7B-87CB-2F8A436FC2AA}" type="presParOf" srcId="{CC96ADCD-3E32-4885-BFE7-E78B00B03BCF}" destId="{F7F4C7FF-F4AF-4597-8DC9-2B23CF85F625}" srcOrd="0" destOrd="0" presId="urn:microsoft.com/office/officeart/2005/8/layout/vList3"/>
    <dgm:cxn modelId="{7F885819-CD94-48F7-9D51-8F0E97D4D3C6}" type="presParOf" srcId="{CC96ADCD-3E32-4885-BFE7-E78B00B03BCF}" destId="{4DABC2C8-B100-4E83-8C94-3AE1401579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113A7B-B9B7-48BF-91B9-F23C80BB042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A54F4C2-1A3C-496D-84E8-878E4DD3E386}">
      <dgm:prSet custT="1"/>
      <dgm:spPr/>
      <dgm:t>
        <a:bodyPr/>
        <a:lstStyle/>
        <a:p>
          <a:pPr algn="just">
            <a:lnSpc>
              <a:spcPct val="150000"/>
            </a:lnSpc>
          </a:pPr>
          <a:r>
            <a:rPr lang="en-US" sz="1800" b="1" dirty="0">
              <a:latin typeface="+mj-lt"/>
              <a:cs typeface="Times New Roman" panose="02020603050405020304" pitchFamily="18" charset="0"/>
            </a:rPr>
            <a:t>Firebase Realtime Database - </a:t>
          </a:r>
          <a:r>
            <a:rPr lang="en-US" sz="1800" dirty="0">
              <a:latin typeface="+mj-lt"/>
              <a:cs typeface="Times New Roman" panose="02020603050405020304" pitchFamily="18" charset="0"/>
            </a:rPr>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dgm:t>
    </dgm:pt>
    <dgm:pt modelId="{2875CBA1-F62E-49DD-A9E4-B4735FFA6988}" type="parTrans" cxnId="{13768BEF-A13A-4468-BAF0-EF1B088F8FEF}">
      <dgm:prSet/>
      <dgm:spPr/>
      <dgm:t>
        <a:bodyPr/>
        <a:lstStyle/>
        <a:p>
          <a:endParaRPr lang="en-US"/>
        </a:p>
      </dgm:t>
    </dgm:pt>
    <dgm:pt modelId="{087A17FA-1544-4AA7-9404-F42AFDEC0461}" type="sibTrans" cxnId="{13768BEF-A13A-4468-BAF0-EF1B088F8FEF}">
      <dgm:prSet/>
      <dgm:spPr/>
      <dgm:t>
        <a:bodyPr/>
        <a:lstStyle/>
        <a:p>
          <a:endParaRPr lang="en-US"/>
        </a:p>
      </dgm:t>
    </dgm:pt>
    <dgm:pt modelId="{F24D02EB-2E7F-4D23-93B6-51C67F801237}">
      <dgm:prSet custT="1"/>
      <dgm:spPr/>
      <dgm:t>
        <a:bodyPr/>
        <a:lstStyle/>
        <a:p>
          <a:pPr algn="just">
            <a:lnSpc>
              <a:spcPct val="150000"/>
            </a:lnSpc>
          </a:pPr>
          <a:r>
            <a:rPr lang="en-IN" sz="1800" b="1" i="0" dirty="0">
              <a:solidFill>
                <a:schemeClr val="bg1"/>
              </a:solidFill>
            </a:rPr>
            <a:t>Node.js</a:t>
          </a:r>
          <a:r>
            <a:rPr lang="en-IN" sz="1800" b="0" i="0" dirty="0">
              <a:solidFill>
                <a:schemeClr val="bg1"/>
              </a:solidFill>
            </a:rPr>
            <a:t> is an open-source, cross-platform, back-end JavaScript runtime environment that runs on the V8 engine and executes JavaScript code outside a web browser. Node.js lets developers use JavaScript to write command line tools and for server-side scripting—running scripts server-side to produce dynamic web page content before the page is sent to the user's web browser. </a:t>
          </a:r>
          <a:endParaRPr lang="en-US" sz="1800" dirty="0">
            <a:solidFill>
              <a:schemeClr val="bg1"/>
            </a:solidFill>
          </a:endParaRPr>
        </a:p>
      </dgm:t>
    </dgm:pt>
    <dgm:pt modelId="{22F9C73F-806A-4E73-8059-C3289AB02658}" type="parTrans" cxnId="{F42630B2-BE48-4D76-9743-5104FA04430A}">
      <dgm:prSet/>
      <dgm:spPr/>
      <dgm:t>
        <a:bodyPr/>
        <a:lstStyle/>
        <a:p>
          <a:endParaRPr lang="en-US"/>
        </a:p>
      </dgm:t>
    </dgm:pt>
    <dgm:pt modelId="{3BF1242E-2661-4786-93A0-2B642DF51595}" type="sibTrans" cxnId="{F42630B2-BE48-4D76-9743-5104FA04430A}">
      <dgm:prSet/>
      <dgm:spPr/>
      <dgm:t>
        <a:bodyPr/>
        <a:lstStyle/>
        <a:p>
          <a:endParaRPr lang="en-US"/>
        </a:p>
      </dgm:t>
    </dgm:pt>
    <dgm:pt modelId="{2F14A6AA-6E0E-42DF-8726-3B8935512BE1}" type="pres">
      <dgm:prSet presAssocID="{C0113A7B-B9B7-48BF-91B9-F23C80BB0425}" presName="linearFlow" presStyleCnt="0">
        <dgm:presLayoutVars>
          <dgm:dir/>
          <dgm:resizeHandles val="exact"/>
        </dgm:presLayoutVars>
      </dgm:prSet>
      <dgm:spPr/>
    </dgm:pt>
    <dgm:pt modelId="{6DAE9761-9435-459D-AA8B-EB69213FCEDD}" type="pres">
      <dgm:prSet presAssocID="{1A54F4C2-1A3C-496D-84E8-878E4DD3E386}" presName="composite" presStyleCnt="0"/>
      <dgm:spPr/>
    </dgm:pt>
    <dgm:pt modelId="{265C7304-C559-4BFA-BAE1-DCCAB8E110B7}" type="pres">
      <dgm:prSet presAssocID="{1A54F4C2-1A3C-496D-84E8-878E4DD3E386}" presName="imgShp" presStyleLbl="fgImgPlace1" presStyleIdx="0" presStyleCnt="2" custLinFactNeighborX="-6752" custLinFactNeighborY="1177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6000" r="-66000"/>
          </a:stretch>
        </a:blipFill>
      </dgm:spPr>
    </dgm:pt>
    <dgm:pt modelId="{BAEC5B72-7A2A-445C-B778-47BC6C058180}" type="pres">
      <dgm:prSet presAssocID="{1A54F4C2-1A3C-496D-84E8-878E4DD3E386}" presName="txShp" presStyleLbl="node1" presStyleIdx="0" presStyleCnt="2" custScaleX="112870" custScaleY="99646" custLinFactNeighborX="-490" custLinFactNeighborY="8052">
        <dgm:presLayoutVars>
          <dgm:bulletEnabled val="1"/>
        </dgm:presLayoutVars>
      </dgm:prSet>
      <dgm:spPr/>
    </dgm:pt>
    <dgm:pt modelId="{1102DB50-1D95-4714-8567-ABBB5236F149}" type="pres">
      <dgm:prSet presAssocID="{087A17FA-1544-4AA7-9404-F42AFDEC0461}" presName="spacing" presStyleCnt="0"/>
      <dgm:spPr/>
    </dgm:pt>
    <dgm:pt modelId="{CC96ADCD-3E32-4885-BFE7-E78B00B03BCF}" type="pres">
      <dgm:prSet presAssocID="{F24D02EB-2E7F-4D23-93B6-51C67F801237}" presName="composite" presStyleCnt="0"/>
      <dgm:spPr/>
    </dgm:pt>
    <dgm:pt modelId="{F7F4C7FF-F4AF-4597-8DC9-2B23CF85F625}" type="pres">
      <dgm:prSet presAssocID="{F24D02EB-2E7F-4D23-93B6-51C67F80123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4DABC2C8-B100-4E83-8C94-3AE140157919}" type="pres">
      <dgm:prSet presAssocID="{F24D02EB-2E7F-4D23-93B6-51C67F801237}" presName="txShp" presStyleLbl="node1" presStyleIdx="1" presStyleCnt="2" custScaleX="111890" custLinFactNeighborY="2569">
        <dgm:presLayoutVars>
          <dgm:bulletEnabled val="1"/>
        </dgm:presLayoutVars>
      </dgm:prSet>
      <dgm:spPr/>
    </dgm:pt>
  </dgm:ptLst>
  <dgm:cxnLst>
    <dgm:cxn modelId="{9C04241D-C217-4028-A451-46D365FF8CD6}" type="presOf" srcId="{C0113A7B-B9B7-48BF-91B9-F23C80BB0425}" destId="{2F14A6AA-6E0E-42DF-8726-3B8935512BE1}" srcOrd="0" destOrd="0" presId="urn:microsoft.com/office/officeart/2005/8/layout/vList3"/>
    <dgm:cxn modelId="{002E9035-193B-4321-BBCA-77E01262CD47}" type="presOf" srcId="{F24D02EB-2E7F-4D23-93B6-51C67F801237}" destId="{4DABC2C8-B100-4E83-8C94-3AE140157919}" srcOrd="0" destOrd="0" presId="urn:microsoft.com/office/officeart/2005/8/layout/vList3"/>
    <dgm:cxn modelId="{95353377-A034-4531-A11C-66DBAC1B7432}" type="presOf" srcId="{1A54F4C2-1A3C-496D-84E8-878E4DD3E386}" destId="{BAEC5B72-7A2A-445C-B778-47BC6C058180}" srcOrd="0" destOrd="0" presId="urn:microsoft.com/office/officeart/2005/8/layout/vList3"/>
    <dgm:cxn modelId="{F42630B2-BE48-4D76-9743-5104FA04430A}" srcId="{C0113A7B-B9B7-48BF-91B9-F23C80BB0425}" destId="{F24D02EB-2E7F-4D23-93B6-51C67F801237}" srcOrd="1" destOrd="0" parTransId="{22F9C73F-806A-4E73-8059-C3289AB02658}" sibTransId="{3BF1242E-2661-4786-93A0-2B642DF51595}"/>
    <dgm:cxn modelId="{13768BEF-A13A-4468-BAF0-EF1B088F8FEF}" srcId="{C0113A7B-B9B7-48BF-91B9-F23C80BB0425}" destId="{1A54F4C2-1A3C-496D-84E8-878E4DD3E386}" srcOrd="0" destOrd="0" parTransId="{2875CBA1-F62E-49DD-A9E4-B4735FFA6988}" sibTransId="{087A17FA-1544-4AA7-9404-F42AFDEC0461}"/>
    <dgm:cxn modelId="{6BCFC07E-3E59-4756-8316-6AF86895B62F}" type="presParOf" srcId="{2F14A6AA-6E0E-42DF-8726-3B8935512BE1}" destId="{6DAE9761-9435-459D-AA8B-EB69213FCEDD}" srcOrd="0" destOrd="0" presId="urn:microsoft.com/office/officeart/2005/8/layout/vList3"/>
    <dgm:cxn modelId="{DF163A3A-8DBF-4D41-A623-D897F2EF8BD8}" type="presParOf" srcId="{6DAE9761-9435-459D-AA8B-EB69213FCEDD}" destId="{265C7304-C559-4BFA-BAE1-DCCAB8E110B7}" srcOrd="0" destOrd="0" presId="urn:microsoft.com/office/officeart/2005/8/layout/vList3"/>
    <dgm:cxn modelId="{C2C1FA5F-BED3-446D-A754-D58F3824739F}" type="presParOf" srcId="{6DAE9761-9435-459D-AA8B-EB69213FCEDD}" destId="{BAEC5B72-7A2A-445C-B778-47BC6C058180}" srcOrd="1" destOrd="0" presId="urn:microsoft.com/office/officeart/2005/8/layout/vList3"/>
    <dgm:cxn modelId="{D7A2CBD6-6ADE-45CD-9BFA-7B831CAFB606}" type="presParOf" srcId="{2F14A6AA-6E0E-42DF-8726-3B8935512BE1}" destId="{1102DB50-1D95-4714-8567-ABBB5236F149}" srcOrd="1" destOrd="0" presId="urn:microsoft.com/office/officeart/2005/8/layout/vList3"/>
    <dgm:cxn modelId="{3B02F01B-F052-4A62-9705-DD326B61367B}" type="presParOf" srcId="{2F14A6AA-6E0E-42DF-8726-3B8935512BE1}" destId="{CC96ADCD-3E32-4885-BFE7-E78B00B03BCF}" srcOrd="2" destOrd="0" presId="urn:microsoft.com/office/officeart/2005/8/layout/vList3"/>
    <dgm:cxn modelId="{DA1F5346-B4E3-4F7B-87CB-2F8A436FC2AA}" type="presParOf" srcId="{CC96ADCD-3E32-4885-BFE7-E78B00B03BCF}" destId="{F7F4C7FF-F4AF-4597-8DC9-2B23CF85F625}" srcOrd="0" destOrd="0" presId="urn:microsoft.com/office/officeart/2005/8/layout/vList3"/>
    <dgm:cxn modelId="{7F885819-CD94-48F7-9D51-8F0E97D4D3C6}" type="presParOf" srcId="{CC96ADCD-3E32-4885-BFE7-E78B00B03BCF}" destId="{4DABC2C8-B100-4E83-8C94-3AE1401579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2F20ED-30E1-4079-9BF5-CC67D29C2E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F9EA14-DD48-46AF-BE14-9E4465B1AAA4}">
      <dgm:prSet custT="1"/>
      <dgm:spPr/>
      <dgm:t>
        <a:bodyPr/>
        <a:lstStyle/>
        <a:p>
          <a:r>
            <a:rPr lang="en-US" sz="2200" b="1" dirty="0"/>
            <a:t>FOR TEACHER</a:t>
          </a:r>
          <a:endParaRPr lang="en-US" sz="2200" dirty="0"/>
        </a:p>
      </dgm:t>
    </dgm:pt>
    <dgm:pt modelId="{2CE27362-50A5-42DF-B49D-BAFFA03B15D4}" type="parTrans" cxnId="{2BCB138F-B679-46A2-B716-358EF152D0C2}">
      <dgm:prSet/>
      <dgm:spPr/>
      <dgm:t>
        <a:bodyPr/>
        <a:lstStyle/>
        <a:p>
          <a:endParaRPr lang="en-US"/>
        </a:p>
      </dgm:t>
    </dgm:pt>
    <dgm:pt modelId="{2B1E7012-315B-464C-A866-E13304E175FB}" type="sibTrans" cxnId="{2BCB138F-B679-46A2-B716-358EF152D0C2}">
      <dgm:prSet/>
      <dgm:spPr/>
      <dgm:t>
        <a:bodyPr/>
        <a:lstStyle/>
        <a:p>
          <a:endParaRPr lang="en-US"/>
        </a:p>
      </dgm:t>
    </dgm:pt>
    <dgm:pt modelId="{6AFB809A-96EF-49F3-B25B-B1E0444D902D}">
      <dgm:prSet custT="1"/>
      <dgm:spPr/>
      <dgm:t>
        <a:bodyPr/>
        <a:lstStyle/>
        <a:p>
          <a:pPr algn="just"/>
          <a:r>
            <a:rPr lang="en-US" sz="1700" b="1" dirty="0">
              <a:highlight>
                <a:srgbClr val="FFFF00"/>
              </a:highlight>
            </a:rPr>
            <a:t>Registration/Login with email address by entering appropriate details.</a:t>
          </a:r>
          <a:endParaRPr lang="en-US" sz="1700" dirty="0">
            <a:highlight>
              <a:srgbClr val="FFFF00"/>
            </a:highlight>
          </a:endParaRPr>
        </a:p>
      </dgm:t>
    </dgm:pt>
    <dgm:pt modelId="{A8B1B11D-26D3-4F07-9041-BA64448B5C59}" type="parTrans" cxnId="{4E95FB01-9836-49AB-8D95-B27824C4832A}">
      <dgm:prSet/>
      <dgm:spPr/>
      <dgm:t>
        <a:bodyPr/>
        <a:lstStyle/>
        <a:p>
          <a:endParaRPr lang="en-US"/>
        </a:p>
      </dgm:t>
    </dgm:pt>
    <dgm:pt modelId="{3FFB77A6-0C06-4400-8F5B-0EFDD0FE7DB7}" type="sibTrans" cxnId="{4E95FB01-9836-49AB-8D95-B27824C4832A}">
      <dgm:prSet/>
      <dgm:spPr/>
      <dgm:t>
        <a:bodyPr/>
        <a:lstStyle/>
        <a:p>
          <a:endParaRPr lang="en-US"/>
        </a:p>
      </dgm:t>
    </dgm:pt>
    <dgm:pt modelId="{E0A129DC-9AD8-4CEB-819F-29B7108E41E9}">
      <dgm:prSet custT="1"/>
      <dgm:spPr/>
      <dgm:t>
        <a:bodyPr/>
        <a:lstStyle/>
        <a:p>
          <a:pPr algn="just"/>
          <a:r>
            <a:rPr lang="en-US" sz="1700" b="1" dirty="0">
              <a:highlight>
                <a:srgbClr val="FFFF00"/>
              </a:highlight>
            </a:rPr>
            <a:t>Chat with other users </a:t>
          </a:r>
          <a:endParaRPr lang="en-US" sz="1700" dirty="0">
            <a:highlight>
              <a:srgbClr val="FFFF00"/>
            </a:highlight>
          </a:endParaRPr>
        </a:p>
      </dgm:t>
    </dgm:pt>
    <dgm:pt modelId="{28CD8796-19C0-4F81-85BB-7D4EAE315816}" type="parTrans" cxnId="{8A964CBE-3D33-46B3-9EB0-02EF74AF2BD8}">
      <dgm:prSet/>
      <dgm:spPr/>
      <dgm:t>
        <a:bodyPr/>
        <a:lstStyle/>
        <a:p>
          <a:endParaRPr lang="en-US"/>
        </a:p>
      </dgm:t>
    </dgm:pt>
    <dgm:pt modelId="{B0F2CF18-AA10-4CE4-B8E5-40751C699453}" type="sibTrans" cxnId="{8A964CBE-3D33-46B3-9EB0-02EF74AF2BD8}">
      <dgm:prSet/>
      <dgm:spPr/>
      <dgm:t>
        <a:bodyPr/>
        <a:lstStyle/>
        <a:p>
          <a:endParaRPr lang="en-US"/>
        </a:p>
      </dgm:t>
    </dgm:pt>
    <dgm:pt modelId="{0771C6A6-3054-421A-A1AE-105507C0ED68}">
      <dgm:prSet custT="1"/>
      <dgm:spPr/>
      <dgm:t>
        <a:bodyPr/>
        <a:lstStyle/>
        <a:p>
          <a:pPr algn="just"/>
          <a:r>
            <a:rPr lang="en-US" sz="1700" b="1" dirty="0"/>
            <a:t>Create Classroom and students with sharing unique Class ID </a:t>
          </a:r>
          <a:endParaRPr lang="en-US" sz="1700" dirty="0"/>
        </a:p>
      </dgm:t>
    </dgm:pt>
    <dgm:pt modelId="{C7411DBE-1A25-4EB3-9085-32F38BE76761}" type="parTrans" cxnId="{CF9B30B3-0159-4FA5-A6F6-9146DE4D5A83}">
      <dgm:prSet/>
      <dgm:spPr/>
      <dgm:t>
        <a:bodyPr/>
        <a:lstStyle/>
        <a:p>
          <a:endParaRPr lang="en-US"/>
        </a:p>
      </dgm:t>
    </dgm:pt>
    <dgm:pt modelId="{D195C864-397B-4FC6-9CDA-20F9B845E455}" type="sibTrans" cxnId="{CF9B30B3-0159-4FA5-A6F6-9146DE4D5A83}">
      <dgm:prSet/>
      <dgm:spPr/>
      <dgm:t>
        <a:bodyPr/>
        <a:lstStyle/>
        <a:p>
          <a:endParaRPr lang="en-US"/>
        </a:p>
      </dgm:t>
    </dgm:pt>
    <dgm:pt modelId="{A7070FCF-4456-4C69-9897-A6D66AFF4873}">
      <dgm:prSet custT="1"/>
      <dgm:spPr/>
      <dgm:t>
        <a:bodyPr/>
        <a:lstStyle/>
        <a:p>
          <a:pPr algn="just"/>
          <a:r>
            <a:rPr lang="en-US" sz="1700" b="1" dirty="0"/>
            <a:t>Add announcements and conduct discussions in Classroom</a:t>
          </a:r>
          <a:endParaRPr lang="en-US" sz="1700" dirty="0"/>
        </a:p>
      </dgm:t>
    </dgm:pt>
    <dgm:pt modelId="{6D33CA6E-1C95-415F-BE46-417615E20BF2}" type="parTrans" cxnId="{BA5E63A1-4295-4896-9717-58ADC54AA641}">
      <dgm:prSet/>
      <dgm:spPr/>
      <dgm:t>
        <a:bodyPr/>
        <a:lstStyle/>
        <a:p>
          <a:endParaRPr lang="en-US"/>
        </a:p>
      </dgm:t>
    </dgm:pt>
    <dgm:pt modelId="{1F5259A9-21CE-4CE4-B654-E2F36B78D614}" type="sibTrans" cxnId="{BA5E63A1-4295-4896-9717-58ADC54AA641}">
      <dgm:prSet/>
      <dgm:spPr/>
      <dgm:t>
        <a:bodyPr/>
        <a:lstStyle/>
        <a:p>
          <a:endParaRPr lang="en-US"/>
        </a:p>
      </dgm:t>
    </dgm:pt>
    <dgm:pt modelId="{4CFF2E91-CD50-4613-8153-7D64064DF714}">
      <dgm:prSet custT="1"/>
      <dgm:spPr/>
      <dgm:t>
        <a:bodyPr/>
        <a:lstStyle/>
        <a:p>
          <a:pPr algn="just"/>
          <a:r>
            <a:rPr lang="en-US" sz="1700" b="1" dirty="0"/>
            <a:t>Manage students as they can be blocked or removed</a:t>
          </a:r>
          <a:r>
            <a:rPr lang="en-US" sz="1700" dirty="0"/>
            <a:t>.</a:t>
          </a:r>
          <a:r>
            <a:rPr lang="en-US" sz="1700" b="1" dirty="0"/>
            <a:t> </a:t>
          </a:r>
          <a:endParaRPr lang="en-US" sz="1700" dirty="0"/>
        </a:p>
      </dgm:t>
    </dgm:pt>
    <dgm:pt modelId="{54FB1748-4D25-4FFE-B41E-F64B16CD529D}" type="parTrans" cxnId="{E5DD1BBE-9761-4587-9C1D-A860966A2BCC}">
      <dgm:prSet/>
      <dgm:spPr/>
      <dgm:t>
        <a:bodyPr/>
        <a:lstStyle/>
        <a:p>
          <a:endParaRPr lang="en-US"/>
        </a:p>
      </dgm:t>
    </dgm:pt>
    <dgm:pt modelId="{27777745-8C5E-46D9-B137-2E1F81C89A1B}" type="sibTrans" cxnId="{E5DD1BBE-9761-4587-9C1D-A860966A2BCC}">
      <dgm:prSet/>
      <dgm:spPr/>
      <dgm:t>
        <a:bodyPr/>
        <a:lstStyle/>
        <a:p>
          <a:endParaRPr lang="en-US"/>
        </a:p>
      </dgm:t>
    </dgm:pt>
    <dgm:pt modelId="{6FE67467-E18B-4DB3-9A7A-6D4567B28BE0}">
      <dgm:prSet custT="1"/>
      <dgm:spPr/>
      <dgm:t>
        <a:bodyPr/>
        <a:lstStyle/>
        <a:p>
          <a:pPr algn="just"/>
          <a:r>
            <a:rPr lang="en-US" sz="1700" b="1" dirty="0"/>
            <a:t>Delete a classroom when its not needed, everything associated with the classroom would also delete permanently </a:t>
          </a:r>
          <a:endParaRPr lang="en-US" sz="1700" dirty="0"/>
        </a:p>
      </dgm:t>
    </dgm:pt>
    <dgm:pt modelId="{E078FD58-EE9D-41EF-AE51-151F22398569}" type="parTrans" cxnId="{AF354F40-5C1B-48D0-82BB-1A18BC149936}">
      <dgm:prSet/>
      <dgm:spPr/>
      <dgm:t>
        <a:bodyPr/>
        <a:lstStyle/>
        <a:p>
          <a:endParaRPr lang="en-US"/>
        </a:p>
      </dgm:t>
    </dgm:pt>
    <dgm:pt modelId="{2BC44B6B-989D-42EA-9EA5-1A611CA55292}" type="sibTrans" cxnId="{AF354F40-5C1B-48D0-82BB-1A18BC149936}">
      <dgm:prSet/>
      <dgm:spPr/>
      <dgm:t>
        <a:bodyPr/>
        <a:lstStyle/>
        <a:p>
          <a:endParaRPr lang="en-US"/>
        </a:p>
      </dgm:t>
    </dgm:pt>
    <dgm:pt modelId="{27D7248D-23E6-4D83-AE09-B14C4DCC2F8C}">
      <dgm:prSet custT="1"/>
      <dgm:spPr/>
      <dgm:t>
        <a:bodyPr/>
        <a:lstStyle/>
        <a:p>
          <a:pPr algn="just"/>
          <a:r>
            <a:rPr lang="en-US" sz="1700" b="1" dirty="0">
              <a:highlight>
                <a:srgbClr val="FFFF00"/>
              </a:highlight>
            </a:rPr>
            <a:t>Manage a profile by adding data about himself and his organizations and can also reset password</a:t>
          </a:r>
          <a:endParaRPr lang="en-US" sz="1700" dirty="0">
            <a:highlight>
              <a:srgbClr val="FFFF00"/>
            </a:highlight>
          </a:endParaRPr>
        </a:p>
      </dgm:t>
    </dgm:pt>
    <dgm:pt modelId="{D7D8E1A5-47A3-4F6C-98C2-4D0A5B181D7C}" type="parTrans" cxnId="{466CE040-C8AC-4DBF-AD3E-5BF2593EB197}">
      <dgm:prSet/>
      <dgm:spPr/>
      <dgm:t>
        <a:bodyPr/>
        <a:lstStyle/>
        <a:p>
          <a:endParaRPr lang="en-US"/>
        </a:p>
      </dgm:t>
    </dgm:pt>
    <dgm:pt modelId="{30318D4D-5974-4D75-AD7C-F4DE5E703154}" type="sibTrans" cxnId="{466CE040-C8AC-4DBF-AD3E-5BF2593EB197}">
      <dgm:prSet/>
      <dgm:spPr/>
      <dgm:t>
        <a:bodyPr/>
        <a:lstStyle/>
        <a:p>
          <a:endParaRPr lang="en-US"/>
        </a:p>
      </dgm:t>
    </dgm:pt>
    <dgm:pt modelId="{F7F8EA26-2903-4CBA-9D98-2962164BD526}" type="pres">
      <dgm:prSet presAssocID="{042F20ED-30E1-4079-9BF5-CC67D29C2ECA}" presName="linear" presStyleCnt="0">
        <dgm:presLayoutVars>
          <dgm:animLvl val="lvl"/>
          <dgm:resizeHandles val="exact"/>
        </dgm:presLayoutVars>
      </dgm:prSet>
      <dgm:spPr/>
    </dgm:pt>
    <dgm:pt modelId="{3A3939A6-422D-4FCF-9FBB-E5EF260E4876}" type="pres">
      <dgm:prSet presAssocID="{BFF9EA14-DD48-46AF-BE14-9E4465B1AAA4}" presName="parentText" presStyleLbl="node1" presStyleIdx="0" presStyleCnt="1">
        <dgm:presLayoutVars>
          <dgm:chMax val="0"/>
          <dgm:bulletEnabled val="1"/>
        </dgm:presLayoutVars>
      </dgm:prSet>
      <dgm:spPr/>
    </dgm:pt>
    <dgm:pt modelId="{9D6FF193-23BE-42DF-A20F-CF841284936F}" type="pres">
      <dgm:prSet presAssocID="{BFF9EA14-DD48-46AF-BE14-9E4465B1AAA4}" presName="childText" presStyleLbl="revTx" presStyleIdx="0" presStyleCnt="1" custScaleY="124427">
        <dgm:presLayoutVars>
          <dgm:bulletEnabled val="1"/>
        </dgm:presLayoutVars>
      </dgm:prSet>
      <dgm:spPr/>
    </dgm:pt>
  </dgm:ptLst>
  <dgm:cxnLst>
    <dgm:cxn modelId="{4E95FB01-9836-49AB-8D95-B27824C4832A}" srcId="{BFF9EA14-DD48-46AF-BE14-9E4465B1AAA4}" destId="{6AFB809A-96EF-49F3-B25B-B1E0444D902D}" srcOrd="0" destOrd="0" parTransId="{A8B1B11D-26D3-4F07-9041-BA64448B5C59}" sibTransId="{3FFB77A6-0C06-4400-8F5B-0EFDD0FE7DB7}"/>
    <dgm:cxn modelId="{7CAA7523-2853-4190-AF66-C5C910FEC421}" type="presOf" srcId="{A7070FCF-4456-4C69-9897-A6D66AFF4873}" destId="{9D6FF193-23BE-42DF-A20F-CF841284936F}" srcOrd="0" destOrd="3" presId="urn:microsoft.com/office/officeart/2005/8/layout/vList2"/>
    <dgm:cxn modelId="{AF354F40-5C1B-48D0-82BB-1A18BC149936}" srcId="{BFF9EA14-DD48-46AF-BE14-9E4465B1AAA4}" destId="{6FE67467-E18B-4DB3-9A7A-6D4567B28BE0}" srcOrd="5" destOrd="0" parTransId="{E078FD58-EE9D-41EF-AE51-151F22398569}" sibTransId="{2BC44B6B-989D-42EA-9EA5-1A611CA55292}"/>
    <dgm:cxn modelId="{466CE040-C8AC-4DBF-AD3E-5BF2593EB197}" srcId="{BFF9EA14-DD48-46AF-BE14-9E4465B1AAA4}" destId="{27D7248D-23E6-4D83-AE09-B14C4DCC2F8C}" srcOrd="6" destOrd="0" parTransId="{D7D8E1A5-47A3-4F6C-98C2-4D0A5B181D7C}" sibTransId="{30318D4D-5974-4D75-AD7C-F4DE5E703154}"/>
    <dgm:cxn modelId="{0A41C95F-5EDD-49C5-B986-8C4C8C115F81}" type="presOf" srcId="{0771C6A6-3054-421A-A1AE-105507C0ED68}" destId="{9D6FF193-23BE-42DF-A20F-CF841284936F}" srcOrd="0" destOrd="2" presId="urn:microsoft.com/office/officeart/2005/8/layout/vList2"/>
    <dgm:cxn modelId="{0C4AB57A-32AC-4105-BE9D-155DE91A311C}" type="presOf" srcId="{4CFF2E91-CD50-4613-8153-7D64064DF714}" destId="{9D6FF193-23BE-42DF-A20F-CF841284936F}" srcOrd="0" destOrd="4" presId="urn:microsoft.com/office/officeart/2005/8/layout/vList2"/>
    <dgm:cxn modelId="{10508B8B-9110-4F85-A72D-6A6CFF7EB080}" type="presOf" srcId="{6FE67467-E18B-4DB3-9A7A-6D4567B28BE0}" destId="{9D6FF193-23BE-42DF-A20F-CF841284936F}" srcOrd="0" destOrd="5" presId="urn:microsoft.com/office/officeart/2005/8/layout/vList2"/>
    <dgm:cxn modelId="{2BCB138F-B679-46A2-B716-358EF152D0C2}" srcId="{042F20ED-30E1-4079-9BF5-CC67D29C2ECA}" destId="{BFF9EA14-DD48-46AF-BE14-9E4465B1AAA4}" srcOrd="0" destOrd="0" parTransId="{2CE27362-50A5-42DF-B49D-BAFFA03B15D4}" sibTransId="{2B1E7012-315B-464C-A866-E13304E175FB}"/>
    <dgm:cxn modelId="{12A8BA8F-C0D3-49C7-AA60-DA27225E6BF0}" type="presOf" srcId="{27D7248D-23E6-4D83-AE09-B14C4DCC2F8C}" destId="{9D6FF193-23BE-42DF-A20F-CF841284936F}" srcOrd="0" destOrd="6" presId="urn:microsoft.com/office/officeart/2005/8/layout/vList2"/>
    <dgm:cxn modelId="{73A5CB9A-84D3-4F9B-98C1-4F03E7C9B398}" type="presOf" srcId="{BFF9EA14-DD48-46AF-BE14-9E4465B1AAA4}" destId="{3A3939A6-422D-4FCF-9FBB-E5EF260E4876}" srcOrd="0" destOrd="0" presId="urn:microsoft.com/office/officeart/2005/8/layout/vList2"/>
    <dgm:cxn modelId="{BA5E63A1-4295-4896-9717-58ADC54AA641}" srcId="{BFF9EA14-DD48-46AF-BE14-9E4465B1AAA4}" destId="{A7070FCF-4456-4C69-9897-A6D66AFF4873}" srcOrd="3" destOrd="0" parTransId="{6D33CA6E-1C95-415F-BE46-417615E20BF2}" sibTransId="{1F5259A9-21CE-4CE4-B654-E2F36B78D614}"/>
    <dgm:cxn modelId="{CF9B30B3-0159-4FA5-A6F6-9146DE4D5A83}" srcId="{BFF9EA14-DD48-46AF-BE14-9E4465B1AAA4}" destId="{0771C6A6-3054-421A-A1AE-105507C0ED68}" srcOrd="2" destOrd="0" parTransId="{C7411DBE-1A25-4EB3-9085-32F38BE76761}" sibTransId="{D195C864-397B-4FC6-9CDA-20F9B845E455}"/>
    <dgm:cxn modelId="{577AE9B7-A0CD-4A31-9095-3360E43C3FB1}" type="presOf" srcId="{6AFB809A-96EF-49F3-B25B-B1E0444D902D}" destId="{9D6FF193-23BE-42DF-A20F-CF841284936F}" srcOrd="0" destOrd="0" presId="urn:microsoft.com/office/officeart/2005/8/layout/vList2"/>
    <dgm:cxn modelId="{E5DD1BBE-9761-4587-9C1D-A860966A2BCC}" srcId="{BFF9EA14-DD48-46AF-BE14-9E4465B1AAA4}" destId="{4CFF2E91-CD50-4613-8153-7D64064DF714}" srcOrd="4" destOrd="0" parTransId="{54FB1748-4D25-4FFE-B41E-F64B16CD529D}" sibTransId="{27777745-8C5E-46D9-B137-2E1F81C89A1B}"/>
    <dgm:cxn modelId="{8A964CBE-3D33-46B3-9EB0-02EF74AF2BD8}" srcId="{BFF9EA14-DD48-46AF-BE14-9E4465B1AAA4}" destId="{E0A129DC-9AD8-4CEB-819F-29B7108E41E9}" srcOrd="1" destOrd="0" parTransId="{28CD8796-19C0-4F81-85BB-7D4EAE315816}" sibTransId="{B0F2CF18-AA10-4CE4-B8E5-40751C699453}"/>
    <dgm:cxn modelId="{A88C2CCE-4905-49CB-AD62-87BBC2B19588}" type="presOf" srcId="{E0A129DC-9AD8-4CEB-819F-29B7108E41E9}" destId="{9D6FF193-23BE-42DF-A20F-CF841284936F}" srcOrd="0" destOrd="1" presId="urn:microsoft.com/office/officeart/2005/8/layout/vList2"/>
    <dgm:cxn modelId="{0EA88AF2-7DBD-4331-9A7F-011BCADFC1AF}" type="presOf" srcId="{042F20ED-30E1-4079-9BF5-CC67D29C2ECA}" destId="{F7F8EA26-2903-4CBA-9D98-2962164BD526}" srcOrd="0" destOrd="0" presId="urn:microsoft.com/office/officeart/2005/8/layout/vList2"/>
    <dgm:cxn modelId="{6CF17CD5-6DEE-42EC-854E-55D77DAA1BEF}" type="presParOf" srcId="{F7F8EA26-2903-4CBA-9D98-2962164BD526}" destId="{3A3939A6-422D-4FCF-9FBB-E5EF260E4876}" srcOrd="0" destOrd="0" presId="urn:microsoft.com/office/officeart/2005/8/layout/vList2"/>
    <dgm:cxn modelId="{04B39A90-298B-4562-955C-ED900F0236F6}" type="presParOf" srcId="{F7F8EA26-2903-4CBA-9D98-2962164BD526}" destId="{9D6FF193-23BE-42DF-A20F-CF84128493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422024-19B3-402A-B5E0-989CD08019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7070F6-0745-4DC9-A466-892DBC2FB85E}">
      <dgm:prSet/>
      <dgm:spPr/>
      <dgm:t>
        <a:bodyPr/>
        <a:lstStyle/>
        <a:p>
          <a:r>
            <a:rPr lang="en-US" b="1" dirty="0"/>
            <a:t>FOR STUDENT</a:t>
          </a:r>
          <a:endParaRPr lang="en-US" dirty="0"/>
        </a:p>
      </dgm:t>
    </dgm:pt>
    <dgm:pt modelId="{2B47BDCC-DC35-40D3-8CF7-147CCDE99A83}" type="parTrans" cxnId="{41E3DE24-8F32-447D-909E-5CA871EA5E22}">
      <dgm:prSet/>
      <dgm:spPr/>
      <dgm:t>
        <a:bodyPr/>
        <a:lstStyle/>
        <a:p>
          <a:endParaRPr lang="en-US"/>
        </a:p>
      </dgm:t>
    </dgm:pt>
    <dgm:pt modelId="{B88AEE3C-D8AD-467B-BB65-B7AFB3344BFC}" type="sibTrans" cxnId="{41E3DE24-8F32-447D-909E-5CA871EA5E22}">
      <dgm:prSet/>
      <dgm:spPr/>
      <dgm:t>
        <a:bodyPr/>
        <a:lstStyle/>
        <a:p>
          <a:endParaRPr lang="en-US"/>
        </a:p>
      </dgm:t>
    </dgm:pt>
    <dgm:pt modelId="{C013BB2F-C8B5-4DB6-BE51-6C9D4DE024E4}">
      <dgm:prSet/>
      <dgm:spPr/>
      <dgm:t>
        <a:bodyPr/>
        <a:lstStyle/>
        <a:p>
          <a:pPr algn="just"/>
          <a:r>
            <a:rPr lang="en-US" b="1" dirty="0">
              <a:highlight>
                <a:srgbClr val="FFFF00"/>
              </a:highlight>
            </a:rPr>
            <a:t>Registration/Login using email address and adding appropriate details about them and their academics.</a:t>
          </a:r>
          <a:endParaRPr lang="en-US" dirty="0">
            <a:highlight>
              <a:srgbClr val="FFFF00"/>
            </a:highlight>
          </a:endParaRPr>
        </a:p>
      </dgm:t>
    </dgm:pt>
    <dgm:pt modelId="{167AD8C6-7CBE-42B3-BA34-534A79FE78DA}" type="parTrans" cxnId="{C881444B-05CE-416C-83FE-3FA451209020}">
      <dgm:prSet/>
      <dgm:spPr/>
      <dgm:t>
        <a:bodyPr/>
        <a:lstStyle/>
        <a:p>
          <a:endParaRPr lang="en-US"/>
        </a:p>
      </dgm:t>
    </dgm:pt>
    <dgm:pt modelId="{11087CBA-6D30-4C41-9C57-1631387AADE5}" type="sibTrans" cxnId="{C881444B-05CE-416C-83FE-3FA451209020}">
      <dgm:prSet/>
      <dgm:spPr/>
      <dgm:t>
        <a:bodyPr/>
        <a:lstStyle/>
        <a:p>
          <a:endParaRPr lang="en-US"/>
        </a:p>
      </dgm:t>
    </dgm:pt>
    <dgm:pt modelId="{2CF9C80F-897F-4D54-8BF2-275A25F16747}">
      <dgm:prSet/>
      <dgm:spPr/>
      <dgm:t>
        <a:bodyPr/>
        <a:lstStyle/>
        <a:p>
          <a:pPr algn="just"/>
          <a:r>
            <a:rPr lang="en-US" b="1" dirty="0">
              <a:highlight>
                <a:srgbClr val="FFFF00"/>
              </a:highlight>
            </a:rPr>
            <a:t>Chat with other users</a:t>
          </a:r>
          <a:endParaRPr lang="en-US" dirty="0">
            <a:highlight>
              <a:srgbClr val="FFFF00"/>
            </a:highlight>
          </a:endParaRPr>
        </a:p>
      </dgm:t>
    </dgm:pt>
    <dgm:pt modelId="{E67F8CD6-B603-46EF-A148-548BED2A4F99}" type="parTrans" cxnId="{8C5BBBEE-1FD6-41E2-9CC1-B1E8BACD87BC}">
      <dgm:prSet/>
      <dgm:spPr/>
      <dgm:t>
        <a:bodyPr/>
        <a:lstStyle/>
        <a:p>
          <a:endParaRPr lang="en-US"/>
        </a:p>
      </dgm:t>
    </dgm:pt>
    <dgm:pt modelId="{0397E41C-C202-4920-9312-97A2DECEB772}" type="sibTrans" cxnId="{8C5BBBEE-1FD6-41E2-9CC1-B1E8BACD87BC}">
      <dgm:prSet/>
      <dgm:spPr/>
      <dgm:t>
        <a:bodyPr/>
        <a:lstStyle/>
        <a:p>
          <a:endParaRPr lang="en-US"/>
        </a:p>
      </dgm:t>
    </dgm:pt>
    <dgm:pt modelId="{8E5E8BDB-F54E-4DF6-8ED1-533750D5B50C}">
      <dgm:prSet/>
      <dgm:spPr/>
      <dgm:t>
        <a:bodyPr/>
        <a:lstStyle/>
        <a:p>
          <a:pPr algn="just"/>
          <a:r>
            <a:rPr lang="en-US" b="1" dirty="0"/>
            <a:t>Join Classroom with help of Class ID </a:t>
          </a:r>
          <a:endParaRPr lang="en-US" dirty="0"/>
        </a:p>
      </dgm:t>
    </dgm:pt>
    <dgm:pt modelId="{58AD61DA-375B-4F29-B839-8BD03A465FDF}" type="parTrans" cxnId="{B4E7AC55-131F-4E2C-9B75-F0A891453399}">
      <dgm:prSet/>
      <dgm:spPr/>
      <dgm:t>
        <a:bodyPr/>
        <a:lstStyle/>
        <a:p>
          <a:endParaRPr lang="en-US"/>
        </a:p>
      </dgm:t>
    </dgm:pt>
    <dgm:pt modelId="{6DC2ED25-7B64-4FA0-A8B9-FF788478DE14}" type="sibTrans" cxnId="{B4E7AC55-131F-4E2C-9B75-F0A891453399}">
      <dgm:prSet/>
      <dgm:spPr/>
      <dgm:t>
        <a:bodyPr/>
        <a:lstStyle/>
        <a:p>
          <a:endParaRPr lang="en-US"/>
        </a:p>
      </dgm:t>
    </dgm:pt>
    <dgm:pt modelId="{7B3A7E95-8F64-4406-B183-464AAF300701}">
      <dgm:prSet/>
      <dgm:spPr/>
      <dgm:t>
        <a:bodyPr/>
        <a:lstStyle/>
        <a:p>
          <a:pPr algn="just"/>
          <a:r>
            <a:rPr lang="en-US" b="1"/>
            <a:t>View Announcements and ask queries to their teacher and fellow students. </a:t>
          </a:r>
          <a:endParaRPr lang="en-US"/>
        </a:p>
      </dgm:t>
    </dgm:pt>
    <dgm:pt modelId="{BF125494-9893-4F1A-BA3E-395F3070ACAF}" type="parTrans" cxnId="{1B0042DD-D754-4BC4-BB7B-2CB315C4DB87}">
      <dgm:prSet/>
      <dgm:spPr/>
      <dgm:t>
        <a:bodyPr/>
        <a:lstStyle/>
        <a:p>
          <a:endParaRPr lang="en-US"/>
        </a:p>
      </dgm:t>
    </dgm:pt>
    <dgm:pt modelId="{BF64A69C-0980-45CF-A421-FCCD75311C7D}" type="sibTrans" cxnId="{1B0042DD-D754-4BC4-BB7B-2CB315C4DB87}">
      <dgm:prSet/>
      <dgm:spPr/>
      <dgm:t>
        <a:bodyPr/>
        <a:lstStyle/>
        <a:p>
          <a:endParaRPr lang="en-US"/>
        </a:p>
      </dgm:t>
    </dgm:pt>
    <dgm:pt modelId="{D6655752-51F8-4B1F-9EF3-84D60DCDFECF}">
      <dgm:prSet/>
      <dgm:spPr/>
      <dgm:t>
        <a:bodyPr/>
        <a:lstStyle/>
        <a:p>
          <a:pPr algn="just"/>
          <a:r>
            <a:rPr lang="en-US" b="1" dirty="0"/>
            <a:t>View and chat with classmates directly, as all participants names will be visible to each other.  </a:t>
          </a:r>
          <a:endParaRPr lang="en-US" dirty="0"/>
        </a:p>
      </dgm:t>
    </dgm:pt>
    <dgm:pt modelId="{DC9394DC-FD66-4FB4-8450-FC548830C1EB}" type="parTrans" cxnId="{A5D6A929-5511-40CD-8AC4-B592CA51268B}">
      <dgm:prSet/>
      <dgm:spPr/>
      <dgm:t>
        <a:bodyPr/>
        <a:lstStyle/>
        <a:p>
          <a:endParaRPr lang="en-US"/>
        </a:p>
      </dgm:t>
    </dgm:pt>
    <dgm:pt modelId="{4580106B-6F71-4EED-8217-BFD2E9F07867}" type="sibTrans" cxnId="{A5D6A929-5511-40CD-8AC4-B592CA51268B}">
      <dgm:prSet/>
      <dgm:spPr/>
      <dgm:t>
        <a:bodyPr/>
        <a:lstStyle/>
        <a:p>
          <a:endParaRPr lang="en-US"/>
        </a:p>
      </dgm:t>
    </dgm:pt>
    <dgm:pt modelId="{20592CF3-24A6-4800-8CA0-F5205DD7FFBE}">
      <dgm:prSet/>
      <dgm:spPr/>
      <dgm:t>
        <a:bodyPr/>
        <a:lstStyle/>
        <a:p>
          <a:pPr algn="just"/>
          <a:r>
            <a:rPr lang="en-US" b="1" dirty="0">
              <a:highlight>
                <a:srgbClr val="FFFF00"/>
              </a:highlight>
            </a:rPr>
            <a:t>Manage a profile by adding data about himself and his organizations and can also reset password</a:t>
          </a:r>
          <a:endParaRPr lang="en-US" dirty="0">
            <a:highlight>
              <a:srgbClr val="FFFF00"/>
            </a:highlight>
          </a:endParaRPr>
        </a:p>
      </dgm:t>
    </dgm:pt>
    <dgm:pt modelId="{905E5627-F833-48F3-8030-8B0E0E9EF1D9}" type="parTrans" cxnId="{4818690C-0999-433D-84B5-83BF1C80A408}">
      <dgm:prSet/>
      <dgm:spPr/>
      <dgm:t>
        <a:bodyPr/>
        <a:lstStyle/>
        <a:p>
          <a:endParaRPr lang="en-US"/>
        </a:p>
      </dgm:t>
    </dgm:pt>
    <dgm:pt modelId="{24A9DF8E-4784-47D1-9BA8-3A592737123A}" type="sibTrans" cxnId="{4818690C-0999-433D-84B5-83BF1C80A408}">
      <dgm:prSet/>
      <dgm:spPr/>
      <dgm:t>
        <a:bodyPr/>
        <a:lstStyle/>
        <a:p>
          <a:endParaRPr lang="en-US"/>
        </a:p>
      </dgm:t>
    </dgm:pt>
    <dgm:pt modelId="{8838C76E-C89D-433B-9465-DFFB961325EC}" type="pres">
      <dgm:prSet presAssocID="{AF422024-19B3-402A-B5E0-989CD0801954}" presName="linear" presStyleCnt="0">
        <dgm:presLayoutVars>
          <dgm:animLvl val="lvl"/>
          <dgm:resizeHandles val="exact"/>
        </dgm:presLayoutVars>
      </dgm:prSet>
      <dgm:spPr/>
    </dgm:pt>
    <dgm:pt modelId="{4C1090F7-3681-4CB9-A0B4-F8748894D4D2}" type="pres">
      <dgm:prSet presAssocID="{437070F6-0745-4DC9-A466-892DBC2FB85E}" presName="parentText" presStyleLbl="node1" presStyleIdx="0" presStyleCnt="1">
        <dgm:presLayoutVars>
          <dgm:chMax val="0"/>
          <dgm:bulletEnabled val="1"/>
        </dgm:presLayoutVars>
      </dgm:prSet>
      <dgm:spPr/>
    </dgm:pt>
    <dgm:pt modelId="{F58DD8A7-281A-4871-9C11-708638EF5D4B}" type="pres">
      <dgm:prSet presAssocID="{437070F6-0745-4DC9-A466-892DBC2FB85E}" presName="childText" presStyleLbl="revTx" presStyleIdx="0" presStyleCnt="1">
        <dgm:presLayoutVars>
          <dgm:bulletEnabled val="1"/>
        </dgm:presLayoutVars>
      </dgm:prSet>
      <dgm:spPr/>
    </dgm:pt>
  </dgm:ptLst>
  <dgm:cxnLst>
    <dgm:cxn modelId="{4818690C-0999-433D-84B5-83BF1C80A408}" srcId="{437070F6-0745-4DC9-A466-892DBC2FB85E}" destId="{20592CF3-24A6-4800-8CA0-F5205DD7FFBE}" srcOrd="5" destOrd="0" parTransId="{905E5627-F833-48F3-8030-8B0E0E9EF1D9}" sibTransId="{24A9DF8E-4784-47D1-9BA8-3A592737123A}"/>
    <dgm:cxn modelId="{41E3DE24-8F32-447D-909E-5CA871EA5E22}" srcId="{AF422024-19B3-402A-B5E0-989CD0801954}" destId="{437070F6-0745-4DC9-A466-892DBC2FB85E}" srcOrd="0" destOrd="0" parTransId="{2B47BDCC-DC35-40D3-8CF7-147CCDE99A83}" sibTransId="{B88AEE3C-D8AD-467B-BB65-B7AFB3344BFC}"/>
    <dgm:cxn modelId="{F0A83525-66BC-47A1-B890-D6EB038CA4C9}" type="presOf" srcId="{8E5E8BDB-F54E-4DF6-8ED1-533750D5B50C}" destId="{F58DD8A7-281A-4871-9C11-708638EF5D4B}" srcOrd="0" destOrd="2" presId="urn:microsoft.com/office/officeart/2005/8/layout/vList2"/>
    <dgm:cxn modelId="{34117126-51ED-4EAD-AEF5-DC7E7184909A}" type="presOf" srcId="{D6655752-51F8-4B1F-9EF3-84D60DCDFECF}" destId="{F58DD8A7-281A-4871-9C11-708638EF5D4B}" srcOrd="0" destOrd="4" presId="urn:microsoft.com/office/officeart/2005/8/layout/vList2"/>
    <dgm:cxn modelId="{A5D6A929-5511-40CD-8AC4-B592CA51268B}" srcId="{437070F6-0745-4DC9-A466-892DBC2FB85E}" destId="{D6655752-51F8-4B1F-9EF3-84D60DCDFECF}" srcOrd="4" destOrd="0" parTransId="{DC9394DC-FD66-4FB4-8450-FC548830C1EB}" sibTransId="{4580106B-6F71-4EED-8217-BFD2E9F07867}"/>
    <dgm:cxn modelId="{D85EA53E-2F20-4891-AF30-91BC4EE0D4BF}" type="presOf" srcId="{437070F6-0745-4DC9-A466-892DBC2FB85E}" destId="{4C1090F7-3681-4CB9-A0B4-F8748894D4D2}" srcOrd="0" destOrd="0" presId="urn:microsoft.com/office/officeart/2005/8/layout/vList2"/>
    <dgm:cxn modelId="{ADF1AF6A-0D31-4608-903E-13BCE8B162BF}" type="presOf" srcId="{AF422024-19B3-402A-B5E0-989CD0801954}" destId="{8838C76E-C89D-433B-9465-DFFB961325EC}" srcOrd="0" destOrd="0" presId="urn:microsoft.com/office/officeart/2005/8/layout/vList2"/>
    <dgm:cxn modelId="{C881444B-05CE-416C-83FE-3FA451209020}" srcId="{437070F6-0745-4DC9-A466-892DBC2FB85E}" destId="{C013BB2F-C8B5-4DB6-BE51-6C9D4DE024E4}" srcOrd="0" destOrd="0" parTransId="{167AD8C6-7CBE-42B3-BA34-534A79FE78DA}" sibTransId="{11087CBA-6D30-4C41-9C57-1631387AADE5}"/>
    <dgm:cxn modelId="{B4E7AC55-131F-4E2C-9B75-F0A891453399}" srcId="{437070F6-0745-4DC9-A466-892DBC2FB85E}" destId="{8E5E8BDB-F54E-4DF6-8ED1-533750D5B50C}" srcOrd="2" destOrd="0" parTransId="{58AD61DA-375B-4F29-B839-8BD03A465FDF}" sibTransId="{6DC2ED25-7B64-4FA0-A8B9-FF788478DE14}"/>
    <dgm:cxn modelId="{673D05B5-6EDB-4DAB-A6A5-EDB1E66D1245}" type="presOf" srcId="{20592CF3-24A6-4800-8CA0-F5205DD7FFBE}" destId="{F58DD8A7-281A-4871-9C11-708638EF5D4B}" srcOrd="0" destOrd="5" presId="urn:microsoft.com/office/officeart/2005/8/layout/vList2"/>
    <dgm:cxn modelId="{4FD2BAC0-31EF-4D38-B068-BBCD69FDE69D}" type="presOf" srcId="{2CF9C80F-897F-4D54-8BF2-275A25F16747}" destId="{F58DD8A7-281A-4871-9C11-708638EF5D4B}" srcOrd="0" destOrd="1" presId="urn:microsoft.com/office/officeart/2005/8/layout/vList2"/>
    <dgm:cxn modelId="{20CB58CE-6DC3-4070-8738-BE49707865BB}" type="presOf" srcId="{C013BB2F-C8B5-4DB6-BE51-6C9D4DE024E4}" destId="{F58DD8A7-281A-4871-9C11-708638EF5D4B}" srcOrd="0" destOrd="0" presId="urn:microsoft.com/office/officeart/2005/8/layout/vList2"/>
    <dgm:cxn modelId="{0FD15CDB-BE70-4FDF-861C-13F6555165DE}" type="presOf" srcId="{7B3A7E95-8F64-4406-B183-464AAF300701}" destId="{F58DD8A7-281A-4871-9C11-708638EF5D4B}" srcOrd="0" destOrd="3" presId="urn:microsoft.com/office/officeart/2005/8/layout/vList2"/>
    <dgm:cxn modelId="{1B0042DD-D754-4BC4-BB7B-2CB315C4DB87}" srcId="{437070F6-0745-4DC9-A466-892DBC2FB85E}" destId="{7B3A7E95-8F64-4406-B183-464AAF300701}" srcOrd="3" destOrd="0" parTransId="{BF125494-9893-4F1A-BA3E-395F3070ACAF}" sibTransId="{BF64A69C-0980-45CF-A421-FCCD75311C7D}"/>
    <dgm:cxn modelId="{8C5BBBEE-1FD6-41E2-9CC1-B1E8BACD87BC}" srcId="{437070F6-0745-4DC9-A466-892DBC2FB85E}" destId="{2CF9C80F-897F-4D54-8BF2-275A25F16747}" srcOrd="1" destOrd="0" parTransId="{E67F8CD6-B603-46EF-A148-548BED2A4F99}" sibTransId="{0397E41C-C202-4920-9312-97A2DECEB772}"/>
    <dgm:cxn modelId="{62FD1F31-CBA7-4F21-9DFE-FA9552F7A36B}" type="presParOf" srcId="{8838C76E-C89D-433B-9465-DFFB961325EC}" destId="{4C1090F7-3681-4CB9-A0B4-F8748894D4D2}" srcOrd="0" destOrd="0" presId="urn:microsoft.com/office/officeart/2005/8/layout/vList2"/>
    <dgm:cxn modelId="{9803144A-E58B-4CE2-9F07-9B8ED2C6DCD7}" type="presParOf" srcId="{8838C76E-C89D-433B-9465-DFFB961325EC}" destId="{F58DD8A7-281A-4871-9C11-708638EF5D4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A3D6C-272A-48F8-BB6B-E86F32370040}">
      <dsp:nvSpPr>
        <dsp:cNvPr id="0" name=""/>
        <dsp:cNvSpPr/>
      </dsp:nvSpPr>
      <dsp:spPr>
        <a:xfrm>
          <a:off x="742" y="130505"/>
          <a:ext cx="2462138" cy="3368609"/>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 today’s world, there is hardly anyone who does not uses Chatting Application like WhatsApp, Hike etc. for connecting with their friends and family.</a:t>
          </a:r>
        </a:p>
      </dsp:txBody>
      <dsp:txXfrm>
        <a:off x="72856" y="202619"/>
        <a:ext cx="2317910" cy="3224381"/>
      </dsp:txXfrm>
    </dsp:sp>
    <dsp:sp modelId="{F6456EBB-2ED1-48FB-98DC-0D820D5FAD74}">
      <dsp:nvSpPr>
        <dsp:cNvPr id="0" name=""/>
        <dsp:cNvSpPr/>
      </dsp:nvSpPr>
      <dsp:spPr>
        <a:xfrm rot="21592524">
          <a:off x="2710968" y="1505716"/>
          <a:ext cx="525946" cy="61061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710968" y="1628010"/>
        <a:ext cx="368162" cy="366366"/>
      </dsp:txXfrm>
    </dsp:sp>
    <dsp:sp modelId="{993D3447-89EC-41DE-B793-5E20D9A5FE79}">
      <dsp:nvSpPr>
        <dsp:cNvPr id="0" name=""/>
        <dsp:cNvSpPr/>
      </dsp:nvSpPr>
      <dsp:spPr>
        <a:xfrm>
          <a:off x="3455231" y="122993"/>
          <a:ext cx="2462138" cy="3368609"/>
        </a:xfrm>
        <a:prstGeom prst="roundRect">
          <a:avLst>
            <a:gd name="adj" fmla="val 10000"/>
          </a:avLst>
        </a:prstGeom>
        <a:solidFill>
          <a:schemeClr val="accent1">
            <a:shade val="50000"/>
            <a:hueOff val="219892"/>
            <a:satOff val="10909"/>
            <a:lumOff val="30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 these Applications we can do personal chats with a particular person or we can create chatting groups in which we can chat with more than one people at a time.</a:t>
          </a:r>
        </a:p>
      </dsp:txBody>
      <dsp:txXfrm>
        <a:off x="3527345" y="195107"/>
        <a:ext cx="2317910" cy="3224381"/>
      </dsp:txXfrm>
    </dsp:sp>
    <dsp:sp modelId="{B316BA02-6DEA-437A-B196-BB8CBF223089}">
      <dsp:nvSpPr>
        <dsp:cNvPr id="0" name=""/>
        <dsp:cNvSpPr/>
      </dsp:nvSpPr>
      <dsp:spPr>
        <a:xfrm>
          <a:off x="6163583" y="1501992"/>
          <a:ext cx="521973" cy="610610"/>
        </a:xfrm>
        <a:prstGeom prst="rightArrow">
          <a:avLst>
            <a:gd name="adj1" fmla="val 60000"/>
            <a:gd name="adj2" fmla="val 50000"/>
          </a:avLst>
        </a:prstGeom>
        <a:solidFill>
          <a:schemeClr val="accent1">
            <a:shade val="90000"/>
            <a:hueOff val="347796"/>
            <a:satOff val="9576"/>
            <a:lumOff val="342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163583" y="1624114"/>
        <a:ext cx="365381" cy="366366"/>
      </dsp:txXfrm>
    </dsp:sp>
    <dsp:sp modelId="{A8FD12ED-A335-48E5-B0DC-F7535E018E81}">
      <dsp:nvSpPr>
        <dsp:cNvPr id="0" name=""/>
        <dsp:cNvSpPr/>
      </dsp:nvSpPr>
      <dsp:spPr>
        <a:xfrm>
          <a:off x="6902225" y="122993"/>
          <a:ext cx="2462138" cy="3368609"/>
        </a:xfrm>
        <a:prstGeom prst="roundRect">
          <a:avLst>
            <a:gd name="adj" fmla="val 10000"/>
          </a:avLst>
        </a:prstGeom>
        <a:solidFill>
          <a:schemeClr val="accent1">
            <a:shade val="50000"/>
            <a:hueOff val="219892"/>
            <a:satOff val="10909"/>
            <a:lumOff val="30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Now a days these groups are also used for educational purposes like teachers can create groups of their class and can share information into these groups like notes, videos related to topics, and many more things. But using these groups for educational purposes has some limitations.</a:t>
          </a:r>
        </a:p>
      </dsp:txBody>
      <dsp:txXfrm>
        <a:off x="6974339" y="195107"/>
        <a:ext cx="2317910" cy="3224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CE650-D247-40EC-820E-0B14FAAC271E}">
      <dsp:nvSpPr>
        <dsp:cNvPr id="0" name=""/>
        <dsp:cNvSpPr/>
      </dsp:nvSpPr>
      <dsp:spPr>
        <a:xfrm>
          <a:off x="207449" y="0"/>
          <a:ext cx="9470687" cy="1477668"/>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US" sz="1500" b="0" kern="1200" dirty="0"/>
            <a:t> Consider a situation where teachers gives an assignment and provided a deadline of submission.</a:t>
          </a:r>
        </a:p>
        <a:p>
          <a:pPr marL="0" lvl="0" indent="0" algn="just" defTabSz="666750">
            <a:lnSpc>
              <a:spcPct val="90000"/>
            </a:lnSpc>
            <a:spcBef>
              <a:spcPct val="0"/>
            </a:spcBef>
            <a:spcAft>
              <a:spcPct val="35000"/>
            </a:spcAft>
            <a:buNone/>
          </a:pPr>
          <a:r>
            <a:rPr lang="en-US" sz="1500" b="0" kern="1200" dirty="0"/>
            <a:t> If students submit their assignment in the same group, then it will be quite difficult for teacher to manage the assignments.</a:t>
          </a:r>
        </a:p>
        <a:p>
          <a:pPr marL="0" lvl="0" indent="0" algn="just" defTabSz="666750">
            <a:lnSpc>
              <a:spcPct val="90000"/>
            </a:lnSpc>
            <a:spcBef>
              <a:spcPct val="0"/>
            </a:spcBef>
            <a:spcAft>
              <a:spcPct val="35000"/>
            </a:spcAft>
            <a:buNone/>
          </a:pPr>
          <a:r>
            <a:rPr lang="en-US" sz="1500" b="0" kern="1200" dirty="0"/>
            <a:t>To avoid it, teacher will either provide his/her email id for assignment submission or use another platforms like Google Classroom for work related to assignments.</a:t>
          </a:r>
        </a:p>
      </dsp:txBody>
      <dsp:txXfrm>
        <a:off x="250728" y="43279"/>
        <a:ext cx="7939457" cy="1391110"/>
      </dsp:txXfrm>
    </dsp:sp>
    <dsp:sp modelId="{CEA69CFB-0379-4181-A524-22CCF83BE747}">
      <dsp:nvSpPr>
        <dsp:cNvPr id="0" name=""/>
        <dsp:cNvSpPr/>
      </dsp:nvSpPr>
      <dsp:spPr>
        <a:xfrm>
          <a:off x="872257" y="1723947"/>
          <a:ext cx="9885585" cy="1477668"/>
        </a:xfrm>
        <a:prstGeom prst="roundRect">
          <a:avLst>
            <a:gd name="adj" fmla="val 10000"/>
          </a:avLst>
        </a:prstGeom>
        <a:solidFill>
          <a:srgbClr val="00B0F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US" sz="1500" kern="1200" dirty="0"/>
            <a:t>Consider another situation where student is having some doubt regarding a topic and he/she want to discuss it with class.</a:t>
          </a:r>
        </a:p>
        <a:p>
          <a:pPr marL="0" lvl="0" indent="0" algn="just" defTabSz="666750">
            <a:lnSpc>
              <a:spcPct val="90000"/>
            </a:lnSpc>
            <a:spcBef>
              <a:spcPct val="0"/>
            </a:spcBef>
            <a:spcAft>
              <a:spcPct val="35000"/>
            </a:spcAft>
            <a:buNone/>
          </a:pPr>
          <a:r>
            <a:rPr lang="en-US" sz="1500" kern="1200" dirty="0"/>
            <a:t> Normally students share their doubts in the group and a discussion starts on that topic.</a:t>
          </a:r>
        </a:p>
        <a:p>
          <a:pPr marL="0" lvl="0" indent="0" algn="just" defTabSz="666750">
            <a:lnSpc>
              <a:spcPct val="90000"/>
            </a:lnSpc>
            <a:spcBef>
              <a:spcPct val="0"/>
            </a:spcBef>
            <a:spcAft>
              <a:spcPct val="35000"/>
            </a:spcAft>
            <a:buNone/>
          </a:pPr>
          <a:r>
            <a:rPr lang="en-US" sz="1500" kern="1200" dirty="0"/>
            <a:t> This type of discussion is considered as informal discussion and is not preferable in official groups</a:t>
          </a:r>
        </a:p>
      </dsp:txBody>
      <dsp:txXfrm>
        <a:off x="915536" y="1767226"/>
        <a:ext cx="7966285" cy="1391110"/>
      </dsp:txXfrm>
    </dsp:sp>
    <dsp:sp modelId="{926F27C0-138C-4FB3-A945-C2CDC426C266}">
      <dsp:nvSpPr>
        <dsp:cNvPr id="0" name=""/>
        <dsp:cNvSpPr/>
      </dsp:nvSpPr>
      <dsp:spPr>
        <a:xfrm>
          <a:off x="1744515" y="3447894"/>
          <a:ext cx="9885585" cy="1477668"/>
        </a:xfrm>
        <a:prstGeom prst="roundRect">
          <a:avLst>
            <a:gd name="adj" fmla="val 10000"/>
          </a:avLst>
        </a:prstGeom>
        <a:solidFill>
          <a:schemeClr val="bg2">
            <a:lumMod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US" sz="1500" kern="1200" dirty="0"/>
            <a:t>Consider a situation where teachers want to conduct a quiz among their students.</a:t>
          </a:r>
        </a:p>
        <a:p>
          <a:pPr marL="0" lvl="0" indent="0" algn="just" defTabSz="666750">
            <a:lnSpc>
              <a:spcPct val="90000"/>
            </a:lnSpc>
            <a:spcBef>
              <a:spcPct val="0"/>
            </a:spcBef>
            <a:spcAft>
              <a:spcPct val="35000"/>
            </a:spcAft>
            <a:buNone/>
          </a:pPr>
          <a:r>
            <a:rPr lang="en-US" sz="1500" kern="1200" dirty="0"/>
            <a:t>So, they must use another platform for organizing the quiz and maintaining the record of each quiz.</a:t>
          </a:r>
          <a:r>
            <a:rPr lang="en-US" sz="2300" kern="1200" dirty="0"/>
            <a:t> </a:t>
          </a:r>
        </a:p>
      </dsp:txBody>
      <dsp:txXfrm>
        <a:off x="1787794" y="3491173"/>
        <a:ext cx="7966285" cy="1391110"/>
      </dsp:txXfrm>
    </dsp:sp>
    <dsp:sp modelId="{BAE9DAAD-F760-41B2-AEDD-B811B6DB8472}">
      <dsp:nvSpPr>
        <dsp:cNvPr id="0" name=""/>
        <dsp:cNvSpPr/>
      </dsp:nvSpPr>
      <dsp:spPr>
        <a:xfrm>
          <a:off x="8925101" y="1120565"/>
          <a:ext cx="960484" cy="9604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41210" y="1120565"/>
        <a:ext cx="528266" cy="722764"/>
      </dsp:txXfrm>
    </dsp:sp>
    <dsp:sp modelId="{30139C29-7C5A-46DB-AD6D-1A6468B11CD9}">
      <dsp:nvSpPr>
        <dsp:cNvPr id="0" name=""/>
        <dsp:cNvSpPr/>
      </dsp:nvSpPr>
      <dsp:spPr>
        <a:xfrm>
          <a:off x="9797358" y="2834661"/>
          <a:ext cx="960484" cy="9604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013467" y="2834661"/>
        <a:ext cx="528266" cy="722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F3897-B77D-468B-A794-24E4A5D0E8F5}">
      <dsp:nvSpPr>
        <dsp:cNvPr id="0" name=""/>
        <dsp:cNvSpPr/>
      </dsp:nvSpPr>
      <dsp:spPr>
        <a:xfrm>
          <a:off x="10715" y="269644"/>
          <a:ext cx="3202781" cy="1921668"/>
        </a:xfrm>
        <a:prstGeom prst="roundRect">
          <a:avLst>
            <a:gd name="adj" fmla="val 10000"/>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Groups in these Chatting Applications should be used for informal chats and fun.  To overcome such limitations, a web application need to be made which contains the features of both chatting application and classroom. This application would incorporate the following features</a:t>
          </a:r>
        </a:p>
      </dsp:txBody>
      <dsp:txXfrm>
        <a:off x="66999" y="325928"/>
        <a:ext cx="3090213" cy="1809100"/>
      </dsp:txXfrm>
    </dsp:sp>
    <dsp:sp modelId="{6A6FFB13-9003-486E-B761-D2EBFCD09C60}">
      <dsp:nvSpPr>
        <dsp:cNvPr id="0" name=""/>
        <dsp:cNvSpPr/>
      </dsp:nvSpPr>
      <dsp:spPr>
        <a:xfrm>
          <a:off x="3493594" y="833333"/>
          <a:ext cx="67477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493594" y="992191"/>
        <a:ext cx="472345" cy="476573"/>
      </dsp:txXfrm>
    </dsp:sp>
    <dsp:sp modelId="{ADCA1D90-A21C-44B4-A992-B6CB8D4BF1FB}">
      <dsp:nvSpPr>
        <dsp:cNvPr id="0" name=""/>
        <dsp:cNvSpPr/>
      </dsp:nvSpPr>
      <dsp:spPr>
        <a:xfrm>
          <a:off x="4486666" y="269644"/>
          <a:ext cx="3202781" cy="192166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A Chat portion whose functionality will be like WhatsApp Web chat. We can chat personally with anyone. We can also send photos, documents, links etc.. via chat.</a:t>
          </a:r>
        </a:p>
      </dsp:txBody>
      <dsp:txXfrm>
        <a:off x="4542950" y="325928"/>
        <a:ext cx="3090213" cy="1809100"/>
      </dsp:txXfrm>
    </dsp:sp>
    <dsp:sp modelId="{E582B908-D479-4C66-8375-45D0EB5D963D}">
      <dsp:nvSpPr>
        <dsp:cNvPr id="0" name=""/>
        <dsp:cNvSpPr/>
      </dsp:nvSpPr>
      <dsp:spPr>
        <a:xfrm>
          <a:off x="7973039" y="833333"/>
          <a:ext cx="68319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973039" y="992191"/>
        <a:ext cx="478239" cy="476573"/>
      </dsp:txXfrm>
    </dsp:sp>
    <dsp:sp modelId="{0E583408-849D-4085-AFA0-A56AA2FC0A8A}">
      <dsp:nvSpPr>
        <dsp:cNvPr id="0" name=""/>
        <dsp:cNvSpPr/>
      </dsp:nvSpPr>
      <dsp:spPr>
        <a:xfrm>
          <a:off x="8978503" y="269644"/>
          <a:ext cx="3202781" cy="1921668"/>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A Classroom portion which will work on the functionality of Google Classroom. User can create a class and each class will be having a unique id. User can also join a class just by entering the class id.</a:t>
          </a:r>
        </a:p>
      </dsp:txBody>
      <dsp:txXfrm>
        <a:off x="9034787" y="325928"/>
        <a:ext cx="3090213" cy="1809100"/>
      </dsp:txXfrm>
    </dsp:sp>
    <dsp:sp modelId="{ABC5BD37-648D-43EA-95F5-93A0490077BF}">
      <dsp:nvSpPr>
        <dsp:cNvPr id="0" name=""/>
        <dsp:cNvSpPr/>
      </dsp:nvSpPr>
      <dsp:spPr>
        <a:xfrm rot="5400000">
          <a:off x="10240398" y="2415507"/>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341607" y="2473157"/>
        <a:ext cx="476573" cy="475292"/>
      </dsp:txXfrm>
    </dsp:sp>
    <dsp:sp modelId="{3AE953FC-FF88-4CE3-A751-3D636F45A752}">
      <dsp:nvSpPr>
        <dsp:cNvPr id="0" name=""/>
        <dsp:cNvSpPr/>
      </dsp:nvSpPr>
      <dsp:spPr>
        <a:xfrm>
          <a:off x="8978503" y="3472425"/>
          <a:ext cx="3202781" cy="192166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 If you have created a class</a:t>
          </a:r>
        </a:p>
        <a:p>
          <a:pPr marL="0" lvl="0" indent="0" algn="just" defTabSz="533400">
            <a:lnSpc>
              <a:spcPct val="90000"/>
            </a:lnSpc>
            <a:spcBef>
              <a:spcPct val="0"/>
            </a:spcBef>
            <a:spcAft>
              <a:spcPct val="35000"/>
            </a:spcAft>
            <a:buNone/>
          </a:pPr>
          <a:r>
            <a:rPr lang="en-US" sz="1200" kern="1200" dirty="0"/>
            <a:t>1.) You can see the details of those members who have joined your class.</a:t>
          </a:r>
        </a:p>
        <a:p>
          <a:pPr marL="0" lvl="0" indent="0" algn="just" defTabSz="533400">
            <a:lnSpc>
              <a:spcPct val="90000"/>
            </a:lnSpc>
            <a:spcBef>
              <a:spcPct val="0"/>
            </a:spcBef>
            <a:spcAft>
              <a:spcPct val="35000"/>
            </a:spcAft>
            <a:buNone/>
          </a:pPr>
          <a:r>
            <a:rPr lang="en-US" sz="1200" kern="1200" dirty="0"/>
            <a:t> 2.) You can upload assignments with deadlines and can monitor the list of students who have submitted it.</a:t>
          </a:r>
        </a:p>
        <a:p>
          <a:pPr marL="0" lvl="0" indent="0" algn="just" defTabSz="533400">
            <a:lnSpc>
              <a:spcPct val="90000"/>
            </a:lnSpc>
            <a:spcBef>
              <a:spcPct val="0"/>
            </a:spcBef>
            <a:spcAft>
              <a:spcPct val="35000"/>
            </a:spcAft>
            <a:buNone/>
          </a:pPr>
          <a:r>
            <a:rPr lang="en-US" sz="1200" kern="1200" dirty="0"/>
            <a:t>3.) You can add notifications bout academics with a set date and time</a:t>
          </a:r>
        </a:p>
      </dsp:txBody>
      <dsp:txXfrm>
        <a:off x="9034787" y="3528709"/>
        <a:ext cx="3090213" cy="1809100"/>
      </dsp:txXfrm>
    </dsp:sp>
    <dsp:sp modelId="{716E4050-EDC2-43BC-BA6C-49DD3A344A7A}">
      <dsp:nvSpPr>
        <dsp:cNvPr id="0" name=""/>
        <dsp:cNvSpPr/>
      </dsp:nvSpPr>
      <dsp:spPr>
        <a:xfrm rot="10800000">
          <a:off x="8017668" y="4036115"/>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8221365" y="4194973"/>
        <a:ext cx="475292" cy="476573"/>
      </dsp:txXfrm>
    </dsp:sp>
    <dsp:sp modelId="{F4D8B42A-89FF-4FD5-A537-9688F1635C7E}">
      <dsp:nvSpPr>
        <dsp:cNvPr id="0" name=""/>
        <dsp:cNvSpPr/>
      </dsp:nvSpPr>
      <dsp:spPr>
        <a:xfrm>
          <a:off x="4494609" y="3472425"/>
          <a:ext cx="3202781" cy="1921668"/>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➢If you have joined a class, you will have the following privileges </a:t>
          </a:r>
        </a:p>
        <a:p>
          <a:pPr marL="0" lvl="0" indent="0" algn="just" defTabSz="533400">
            <a:lnSpc>
              <a:spcPct val="90000"/>
            </a:lnSpc>
            <a:spcBef>
              <a:spcPct val="0"/>
            </a:spcBef>
            <a:spcAft>
              <a:spcPct val="35000"/>
            </a:spcAft>
            <a:buNone/>
          </a:pPr>
          <a:r>
            <a:rPr lang="en-US" sz="1200" kern="1200" dirty="0"/>
            <a:t>1.)  You can see the list of assignments along with their deadlines. One can submit the assignments by clicking on it.</a:t>
          </a:r>
        </a:p>
        <a:p>
          <a:pPr marL="0" lvl="0" indent="0" algn="just" defTabSz="533400">
            <a:lnSpc>
              <a:spcPct val="90000"/>
            </a:lnSpc>
            <a:spcBef>
              <a:spcPct val="0"/>
            </a:spcBef>
            <a:spcAft>
              <a:spcPct val="35000"/>
            </a:spcAft>
            <a:buNone/>
          </a:pPr>
          <a:r>
            <a:rPr lang="en-US" sz="1200" kern="1200" dirty="0"/>
            <a:t> 2.) You can see the notifications added by the teacher.</a:t>
          </a:r>
        </a:p>
      </dsp:txBody>
      <dsp:txXfrm>
        <a:off x="4550893" y="3528709"/>
        <a:ext cx="3090213" cy="1809100"/>
      </dsp:txXfrm>
    </dsp:sp>
    <dsp:sp modelId="{C2222BA6-44A1-4160-8FE8-48061FCB17B1}">
      <dsp:nvSpPr>
        <dsp:cNvPr id="0" name=""/>
        <dsp:cNvSpPr/>
      </dsp:nvSpPr>
      <dsp:spPr>
        <a:xfrm rot="10800000">
          <a:off x="3533775" y="4036115"/>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737472" y="4194973"/>
        <a:ext cx="475292" cy="476573"/>
      </dsp:txXfrm>
    </dsp:sp>
    <dsp:sp modelId="{E3A6C32A-49BB-4347-8E16-C63E3DA6F689}">
      <dsp:nvSpPr>
        <dsp:cNvPr id="0" name=""/>
        <dsp:cNvSpPr/>
      </dsp:nvSpPr>
      <dsp:spPr>
        <a:xfrm>
          <a:off x="10715" y="3472425"/>
          <a:ext cx="3202781" cy="1921668"/>
        </a:xfrm>
        <a:prstGeom prst="roundRect">
          <a:avLst>
            <a:gd name="adj" fmla="val 10000"/>
          </a:avLst>
        </a:prstGeom>
        <a:solidFill>
          <a:srgbClr val="415A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t> Along with this, there will be a discussion panel which will be open for both teacher and students.  </a:t>
          </a:r>
        </a:p>
        <a:p>
          <a:pPr marL="0" lvl="0" indent="0" algn="just" defTabSz="533400">
            <a:lnSpc>
              <a:spcPct val="90000"/>
            </a:lnSpc>
            <a:spcBef>
              <a:spcPct val="0"/>
            </a:spcBef>
            <a:spcAft>
              <a:spcPct val="35000"/>
            </a:spcAft>
            <a:buNone/>
          </a:pPr>
          <a:r>
            <a:rPr lang="en-US" sz="1200" kern="1200" dirty="0"/>
            <a:t>1.) Student can ask their queries and who so ever knows the answer can respond to that query. </a:t>
          </a:r>
        </a:p>
        <a:p>
          <a:pPr marL="0" lvl="0" indent="0" algn="just" defTabSz="533400">
            <a:lnSpc>
              <a:spcPct val="90000"/>
            </a:lnSpc>
            <a:spcBef>
              <a:spcPct val="0"/>
            </a:spcBef>
            <a:spcAft>
              <a:spcPct val="35000"/>
            </a:spcAft>
            <a:buNone/>
          </a:pPr>
          <a:r>
            <a:rPr lang="en-US" sz="1200" kern="1200" dirty="0"/>
            <a:t> 2.) A list of query will be displayed in discussion panel from where student can view a query and it’s answer. </a:t>
          </a:r>
        </a:p>
      </dsp:txBody>
      <dsp:txXfrm>
        <a:off x="66999" y="3528709"/>
        <a:ext cx="3090213" cy="1809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C5B72-7A2A-445C-B778-47BC6C058180}">
      <dsp:nvSpPr>
        <dsp:cNvPr id="0" name=""/>
        <dsp:cNvSpPr/>
      </dsp:nvSpPr>
      <dsp:spPr>
        <a:xfrm rot="10800000">
          <a:off x="2025898" y="316363"/>
          <a:ext cx="9024009" cy="25794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4770" rIns="120904" bIns="64770" numCol="1" spcCol="1270" anchor="ctr" anchorCtr="0">
          <a:noAutofit/>
        </a:bodyPr>
        <a:lstStyle/>
        <a:p>
          <a:pPr marL="0" lvl="0" indent="0" algn="just" defTabSz="755650">
            <a:lnSpc>
              <a:spcPct val="150000"/>
            </a:lnSpc>
            <a:spcBef>
              <a:spcPct val="0"/>
            </a:spcBef>
            <a:spcAft>
              <a:spcPct val="35000"/>
            </a:spcAft>
            <a:buNone/>
          </a:pPr>
          <a:r>
            <a:rPr lang="en-US" sz="1700" b="0" i="0" u="none" kern="1200" dirty="0">
              <a:solidFill>
                <a:schemeClr val="bg1"/>
              </a:solidFill>
            </a:rPr>
            <a:t>React (also known as React.js or ReactJS) is an open-source, front end, JavaScript library for building user interfaces or UI components. It is maintained by Facebook and a community of individual developers and companies. React can be used as a base in the development of single-page or mobile applications. React is only concerned with state management and rendering that state to the DOM</a:t>
          </a:r>
          <a:endParaRPr lang="en-US" sz="1700" b="0" u="none" kern="1200" dirty="0">
            <a:solidFill>
              <a:schemeClr val="bg1"/>
            </a:solidFill>
          </a:endParaRPr>
        </a:p>
      </dsp:txBody>
      <dsp:txXfrm rot="10800000">
        <a:off x="2670756" y="316363"/>
        <a:ext cx="8379151" cy="2579433"/>
      </dsp:txXfrm>
    </dsp:sp>
    <dsp:sp modelId="{265C7304-C559-4BFA-BAE1-DCCAB8E110B7}">
      <dsp:nvSpPr>
        <dsp:cNvPr id="0" name=""/>
        <dsp:cNvSpPr/>
      </dsp:nvSpPr>
      <dsp:spPr>
        <a:xfrm>
          <a:off x="1134114" y="456044"/>
          <a:ext cx="2588597" cy="25885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DABC2C8-B100-4E83-8C94-3AE140157919}">
      <dsp:nvSpPr>
        <dsp:cNvPr id="0" name=""/>
        <dsp:cNvSpPr/>
      </dsp:nvSpPr>
      <dsp:spPr>
        <a:xfrm rot="10800000">
          <a:off x="1966306" y="3363006"/>
          <a:ext cx="9071683" cy="258859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4770" rIns="120904" bIns="64770" numCol="1" spcCol="1270" anchor="ctr" anchorCtr="0">
          <a:noAutofit/>
        </a:bodyPr>
        <a:lstStyle/>
        <a:p>
          <a:pPr marL="0" lvl="0" indent="0" algn="just" defTabSz="755650">
            <a:lnSpc>
              <a:spcPct val="150000"/>
            </a:lnSpc>
            <a:spcBef>
              <a:spcPct val="0"/>
            </a:spcBef>
            <a:spcAft>
              <a:spcPct val="35000"/>
            </a:spcAft>
            <a:buNone/>
          </a:pPr>
          <a:r>
            <a:rPr lang="en-US" sz="1700" b="1" i="0" kern="1200" dirty="0">
              <a:solidFill>
                <a:schemeClr val="bg1"/>
              </a:solidFill>
            </a:rPr>
            <a:t>Express.js</a:t>
          </a:r>
          <a:r>
            <a:rPr lang="en-US" sz="1700" b="0" i="0" kern="1200" dirty="0">
              <a:solidFill>
                <a:schemeClr val="bg1"/>
              </a:solidFill>
            </a:rPr>
            <a:t>, or simply </a:t>
          </a:r>
          <a:r>
            <a:rPr lang="en-US" sz="1700" b="1" i="0" kern="1200" dirty="0">
              <a:solidFill>
                <a:schemeClr val="bg1"/>
              </a:solidFill>
            </a:rPr>
            <a:t>Express</a:t>
          </a:r>
          <a:r>
            <a:rPr lang="en-US" sz="1700" b="0" i="0" kern="1200" dirty="0">
              <a:solidFill>
                <a:schemeClr val="bg1"/>
              </a:solidFill>
            </a:rPr>
            <a:t>, is a back end web application framework for Node.js, released as free and open-source software under the MIT License. It is designed for building web applications and APIs. It has been called the de facto standard server framework for Node.js. Express is the back-end component of popular development stacks like the MEAN, MERN or MEVN stack.</a:t>
          </a:r>
          <a:endParaRPr lang="en-US" sz="1700" kern="1200" dirty="0">
            <a:solidFill>
              <a:schemeClr val="bg1"/>
            </a:solidFill>
          </a:endParaRPr>
        </a:p>
      </dsp:txBody>
      <dsp:txXfrm rot="10800000">
        <a:off x="2613455" y="3363006"/>
        <a:ext cx="8424534" cy="2588597"/>
      </dsp:txXfrm>
    </dsp:sp>
    <dsp:sp modelId="{F7F4C7FF-F4AF-4597-8DC9-2B23CF85F625}">
      <dsp:nvSpPr>
        <dsp:cNvPr id="0" name=""/>
        <dsp:cNvSpPr/>
      </dsp:nvSpPr>
      <dsp:spPr>
        <a:xfrm>
          <a:off x="1154372" y="3364689"/>
          <a:ext cx="2588597" cy="25885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C5B72-7A2A-445C-B778-47BC6C058180}">
      <dsp:nvSpPr>
        <dsp:cNvPr id="0" name=""/>
        <dsp:cNvSpPr/>
      </dsp:nvSpPr>
      <dsp:spPr>
        <a:xfrm rot="10800000">
          <a:off x="1866987" y="214709"/>
          <a:ext cx="9151138" cy="25794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8580" rIns="128016" bIns="68580" numCol="1" spcCol="1270" anchor="ctr" anchorCtr="0">
          <a:noAutofit/>
        </a:bodyPr>
        <a:lstStyle/>
        <a:p>
          <a:pPr marL="0" lvl="0" indent="0" algn="just" defTabSz="800100">
            <a:lnSpc>
              <a:spcPct val="150000"/>
            </a:lnSpc>
            <a:spcBef>
              <a:spcPct val="0"/>
            </a:spcBef>
            <a:spcAft>
              <a:spcPct val="35000"/>
            </a:spcAft>
            <a:buNone/>
          </a:pPr>
          <a:r>
            <a:rPr lang="en-US" sz="1800" b="1" kern="1200" dirty="0">
              <a:latin typeface="+mj-lt"/>
              <a:cs typeface="Times New Roman" panose="02020603050405020304" pitchFamily="18" charset="0"/>
            </a:rPr>
            <a:t>Firebase Realtime Database - </a:t>
          </a:r>
          <a:r>
            <a:rPr lang="en-US" sz="1800" kern="1200" dirty="0">
              <a:latin typeface="+mj-lt"/>
              <a:cs typeface="Times New Roman" panose="02020603050405020304" pitchFamily="18" charset="0"/>
            </a:rPr>
            <a:t>The Firebase Realtime Database is cloud-hosted. Data is stored as JSON and synchronized in real-time to every connected client. When you build cross-platform apps with our iOS, Android, and JavaScript SDKs, all of your clients share one Realtime Database instance and automatically receive updates with the newest data.</a:t>
          </a:r>
        </a:p>
      </dsp:txBody>
      <dsp:txXfrm rot="10800000">
        <a:off x="2511845" y="214709"/>
        <a:ext cx="8506280" cy="2579433"/>
      </dsp:txXfrm>
    </dsp:sp>
    <dsp:sp modelId="{265C7304-C559-4BFA-BAE1-DCCAB8E110B7}">
      <dsp:nvSpPr>
        <dsp:cNvPr id="0" name=""/>
        <dsp:cNvSpPr/>
      </dsp:nvSpPr>
      <dsp:spPr>
        <a:xfrm>
          <a:off x="959363" y="306397"/>
          <a:ext cx="2588597" cy="25885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6000" r="-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ABC2C8-B100-4E83-8C94-3AE140157919}">
      <dsp:nvSpPr>
        <dsp:cNvPr id="0" name=""/>
        <dsp:cNvSpPr/>
      </dsp:nvSpPr>
      <dsp:spPr>
        <a:xfrm rot="10800000">
          <a:off x="1966306" y="3364700"/>
          <a:ext cx="9071683" cy="258859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500" tIns="68580" rIns="128016" bIns="68580" numCol="1" spcCol="1270" anchor="ctr" anchorCtr="0">
          <a:noAutofit/>
        </a:bodyPr>
        <a:lstStyle/>
        <a:p>
          <a:pPr marL="0" lvl="0" indent="0" algn="just" defTabSz="800100">
            <a:lnSpc>
              <a:spcPct val="150000"/>
            </a:lnSpc>
            <a:spcBef>
              <a:spcPct val="0"/>
            </a:spcBef>
            <a:spcAft>
              <a:spcPct val="35000"/>
            </a:spcAft>
            <a:buNone/>
          </a:pPr>
          <a:r>
            <a:rPr lang="en-IN" sz="1800" b="1" i="0" kern="1200" dirty="0">
              <a:solidFill>
                <a:schemeClr val="bg1"/>
              </a:solidFill>
            </a:rPr>
            <a:t>Node.js</a:t>
          </a:r>
          <a:r>
            <a:rPr lang="en-IN" sz="1800" b="0" i="0" kern="1200" dirty="0">
              <a:solidFill>
                <a:schemeClr val="bg1"/>
              </a:solidFill>
            </a:rPr>
            <a:t> is an open-source, cross-platform, back-end JavaScript runtime environment that runs on the V8 engine and executes JavaScript code outside a web browser. Node.js lets developers use JavaScript to write command line tools and for server-side scripting—running scripts server-side to produce dynamic web page content before the page is sent to the user's web browser. </a:t>
          </a:r>
          <a:endParaRPr lang="en-US" sz="1800" kern="1200" dirty="0">
            <a:solidFill>
              <a:schemeClr val="bg1"/>
            </a:solidFill>
          </a:endParaRPr>
        </a:p>
      </dsp:txBody>
      <dsp:txXfrm rot="10800000">
        <a:off x="2613455" y="3364700"/>
        <a:ext cx="8424534" cy="2588597"/>
      </dsp:txXfrm>
    </dsp:sp>
    <dsp:sp modelId="{F7F4C7FF-F4AF-4597-8DC9-2B23CF85F625}">
      <dsp:nvSpPr>
        <dsp:cNvPr id="0" name=""/>
        <dsp:cNvSpPr/>
      </dsp:nvSpPr>
      <dsp:spPr>
        <a:xfrm>
          <a:off x="1154009" y="3363006"/>
          <a:ext cx="2588597" cy="25885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939A6-422D-4FCF-9FBB-E5EF260E4876}">
      <dsp:nvSpPr>
        <dsp:cNvPr id="0" name=""/>
        <dsp:cNvSpPr/>
      </dsp:nvSpPr>
      <dsp:spPr>
        <a:xfrm>
          <a:off x="0" y="1884"/>
          <a:ext cx="4317321" cy="51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FOR TEACHER</a:t>
          </a:r>
          <a:endParaRPr lang="en-US" sz="2200" kern="1200" dirty="0"/>
        </a:p>
      </dsp:txBody>
      <dsp:txXfrm>
        <a:off x="25099" y="26983"/>
        <a:ext cx="4267123" cy="463962"/>
      </dsp:txXfrm>
    </dsp:sp>
    <dsp:sp modelId="{9D6FF193-23BE-42DF-A20F-CF841284936F}">
      <dsp:nvSpPr>
        <dsp:cNvPr id="0" name=""/>
        <dsp:cNvSpPr/>
      </dsp:nvSpPr>
      <dsp:spPr>
        <a:xfrm>
          <a:off x="0" y="516044"/>
          <a:ext cx="4317321" cy="482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5" tIns="21590" rIns="120904" bIns="21590" numCol="1" spcCol="1270" anchor="t" anchorCtr="0">
          <a:noAutofit/>
        </a:bodyPr>
        <a:lstStyle/>
        <a:p>
          <a:pPr marL="171450" lvl="1" indent="-171450" algn="just" defTabSz="755650">
            <a:lnSpc>
              <a:spcPct val="90000"/>
            </a:lnSpc>
            <a:spcBef>
              <a:spcPct val="0"/>
            </a:spcBef>
            <a:spcAft>
              <a:spcPct val="20000"/>
            </a:spcAft>
            <a:buChar char="•"/>
          </a:pPr>
          <a:r>
            <a:rPr lang="en-US" sz="1700" b="1" kern="1200" dirty="0">
              <a:highlight>
                <a:srgbClr val="FFFF00"/>
              </a:highlight>
            </a:rPr>
            <a:t>Registration/Login with email address by entering appropriate details.</a:t>
          </a:r>
          <a:endParaRPr lang="en-US" sz="1700" kern="1200" dirty="0">
            <a:highlight>
              <a:srgbClr val="FFFF00"/>
            </a:highlight>
          </a:endParaRPr>
        </a:p>
        <a:p>
          <a:pPr marL="171450" lvl="1" indent="-171450" algn="just" defTabSz="755650">
            <a:lnSpc>
              <a:spcPct val="90000"/>
            </a:lnSpc>
            <a:spcBef>
              <a:spcPct val="0"/>
            </a:spcBef>
            <a:spcAft>
              <a:spcPct val="20000"/>
            </a:spcAft>
            <a:buChar char="•"/>
          </a:pPr>
          <a:r>
            <a:rPr lang="en-US" sz="1700" b="1" kern="1200" dirty="0">
              <a:highlight>
                <a:srgbClr val="FFFF00"/>
              </a:highlight>
            </a:rPr>
            <a:t>Chat with other users </a:t>
          </a:r>
          <a:endParaRPr lang="en-US" sz="1700" kern="1200" dirty="0">
            <a:highlight>
              <a:srgbClr val="FFFF00"/>
            </a:highlight>
          </a:endParaRPr>
        </a:p>
        <a:p>
          <a:pPr marL="171450" lvl="1" indent="-171450" algn="just" defTabSz="755650">
            <a:lnSpc>
              <a:spcPct val="90000"/>
            </a:lnSpc>
            <a:spcBef>
              <a:spcPct val="0"/>
            </a:spcBef>
            <a:spcAft>
              <a:spcPct val="20000"/>
            </a:spcAft>
            <a:buChar char="•"/>
          </a:pPr>
          <a:r>
            <a:rPr lang="en-US" sz="1700" b="1" kern="1200" dirty="0"/>
            <a:t>Create Classroom and students with sharing unique Class ID </a:t>
          </a:r>
          <a:endParaRPr lang="en-US" sz="1700" kern="1200" dirty="0"/>
        </a:p>
        <a:p>
          <a:pPr marL="171450" lvl="1" indent="-171450" algn="just" defTabSz="755650">
            <a:lnSpc>
              <a:spcPct val="90000"/>
            </a:lnSpc>
            <a:spcBef>
              <a:spcPct val="0"/>
            </a:spcBef>
            <a:spcAft>
              <a:spcPct val="20000"/>
            </a:spcAft>
            <a:buChar char="•"/>
          </a:pPr>
          <a:r>
            <a:rPr lang="en-US" sz="1700" b="1" kern="1200" dirty="0"/>
            <a:t>Add announcements and conduct discussions in Classroom</a:t>
          </a:r>
          <a:endParaRPr lang="en-US" sz="1700" kern="1200" dirty="0"/>
        </a:p>
        <a:p>
          <a:pPr marL="171450" lvl="1" indent="-171450" algn="just" defTabSz="755650">
            <a:lnSpc>
              <a:spcPct val="90000"/>
            </a:lnSpc>
            <a:spcBef>
              <a:spcPct val="0"/>
            </a:spcBef>
            <a:spcAft>
              <a:spcPct val="20000"/>
            </a:spcAft>
            <a:buChar char="•"/>
          </a:pPr>
          <a:r>
            <a:rPr lang="en-US" sz="1700" b="1" kern="1200" dirty="0"/>
            <a:t>Manage students as they can be blocked or removed</a:t>
          </a:r>
          <a:r>
            <a:rPr lang="en-US" sz="1700" kern="1200" dirty="0"/>
            <a:t>.</a:t>
          </a:r>
          <a:r>
            <a:rPr lang="en-US" sz="1700" b="1" kern="1200" dirty="0"/>
            <a:t> </a:t>
          </a:r>
          <a:endParaRPr lang="en-US" sz="1700" kern="1200" dirty="0"/>
        </a:p>
        <a:p>
          <a:pPr marL="171450" lvl="1" indent="-171450" algn="just" defTabSz="755650">
            <a:lnSpc>
              <a:spcPct val="90000"/>
            </a:lnSpc>
            <a:spcBef>
              <a:spcPct val="0"/>
            </a:spcBef>
            <a:spcAft>
              <a:spcPct val="20000"/>
            </a:spcAft>
            <a:buChar char="•"/>
          </a:pPr>
          <a:r>
            <a:rPr lang="en-US" sz="1700" b="1" kern="1200" dirty="0"/>
            <a:t>Delete a classroom when its not needed, everything associated with the classroom would also delete permanently </a:t>
          </a:r>
          <a:endParaRPr lang="en-US" sz="1700" kern="1200" dirty="0"/>
        </a:p>
        <a:p>
          <a:pPr marL="171450" lvl="1" indent="-171450" algn="just" defTabSz="755650">
            <a:lnSpc>
              <a:spcPct val="90000"/>
            </a:lnSpc>
            <a:spcBef>
              <a:spcPct val="0"/>
            </a:spcBef>
            <a:spcAft>
              <a:spcPct val="20000"/>
            </a:spcAft>
            <a:buChar char="•"/>
          </a:pPr>
          <a:r>
            <a:rPr lang="en-US" sz="1700" b="1" kern="1200" dirty="0">
              <a:highlight>
                <a:srgbClr val="FFFF00"/>
              </a:highlight>
            </a:rPr>
            <a:t>Manage a profile by adding data about himself and his organizations and can also reset password</a:t>
          </a:r>
          <a:endParaRPr lang="en-US" sz="1700" kern="1200" dirty="0">
            <a:highlight>
              <a:srgbClr val="FFFF00"/>
            </a:highlight>
          </a:endParaRPr>
        </a:p>
      </dsp:txBody>
      <dsp:txXfrm>
        <a:off x="0" y="516044"/>
        <a:ext cx="4317321" cy="48293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090F7-3681-4CB9-A0B4-F8748894D4D2}">
      <dsp:nvSpPr>
        <dsp:cNvPr id="0" name=""/>
        <dsp:cNvSpPr/>
      </dsp:nvSpPr>
      <dsp:spPr>
        <a:xfrm>
          <a:off x="0" y="60875"/>
          <a:ext cx="4317321"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FOR STUDENT</a:t>
          </a:r>
          <a:endParaRPr lang="en-US" sz="2200" kern="1200" dirty="0"/>
        </a:p>
      </dsp:txBody>
      <dsp:txXfrm>
        <a:off x="25759" y="86634"/>
        <a:ext cx="4265803" cy="476152"/>
      </dsp:txXfrm>
    </dsp:sp>
    <dsp:sp modelId="{F58DD8A7-281A-4871-9C11-708638EF5D4B}">
      <dsp:nvSpPr>
        <dsp:cNvPr id="0" name=""/>
        <dsp:cNvSpPr/>
      </dsp:nvSpPr>
      <dsp:spPr>
        <a:xfrm>
          <a:off x="0" y="588545"/>
          <a:ext cx="4317321" cy="346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5" tIns="27940" rIns="156464" bIns="27940" numCol="1" spcCol="1270" anchor="t" anchorCtr="0">
          <a:noAutofit/>
        </a:bodyPr>
        <a:lstStyle/>
        <a:p>
          <a:pPr marL="171450" lvl="1" indent="-171450" algn="just" defTabSz="755650">
            <a:lnSpc>
              <a:spcPct val="90000"/>
            </a:lnSpc>
            <a:spcBef>
              <a:spcPct val="0"/>
            </a:spcBef>
            <a:spcAft>
              <a:spcPct val="20000"/>
            </a:spcAft>
            <a:buChar char="•"/>
          </a:pPr>
          <a:r>
            <a:rPr lang="en-US" sz="1700" b="1" kern="1200" dirty="0">
              <a:highlight>
                <a:srgbClr val="FFFF00"/>
              </a:highlight>
            </a:rPr>
            <a:t>Registration/Login using email address and adding appropriate details about them and their academics.</a:t>
          </a:r>
          <a:endParaRPr lang="en-US" sz="1700" kern="1200" dirty="0">
            <a:highlight>
              <a:srgbClr val="FFFF00"/>
            </a:highlight>
          </a:endParaRPr>
        </a:p>
        <a:p>
          <a:pPr marL="171450" lvl="1" indent="-171450" algn="just" defTabSz="755650">
            <a:lnSpc>
              <a:spcPct val="90000"/>
            </a:lnSpc>
            <a:spcBef>
              <a:spcPct val="0"/>
            </a:spcBef>
            <a:spcAft>
              <a:spcPct val="20000"/>
            </a:spcAft>
            <a:buChar char="•"/>
          </a:pPr>
          <a:r>
            <a:rPr lang="en-US" sz="1700" b="1" kern="1200" dirty="0">
              <a:highlight>
                <a:srgbClr val="FFFF00"/>
              </a:highlight>
            </a:rPr>
            <a:t>Chat with other users</a:t>
          </a:r>
          <a:endParaRPr lang="en-US" sz="1700" kern="1200" dirty="0">
            <a:highlight>
              <a:srgbClr val="FFFF00"/>
            </a:highlight>
          </a:endParaRPr>
        </a:p>
        <a:p>
          <a:pPr marL="171450" lvl="1" indent="-171450" algn="just" defTabSz="755650">
            <a:lnSpc>
              <a:spcPct val="90000"/>
            </a:lnSpc>
            <a:spcBef>
              <a:spcPct val="0"/>
            </a:spcBef>
            <a:spcAft>
              <a:spcPct val="20000"/>
            </a:spcAft>
            <a:buChar char="•"/>
          </a:pPr>
          <a:r>
            <a:rPr lang="en-US" sz="1700" b="1" kern="1200" dirty="0"/>
            <a:t>Join Classroom with help of Class ID </a:t>
          </a:r>
          <a:endParaRPr lang="en-US" sz="1700" kern="1200" dirty="0"/>
        </a:p>
        <a:p>
          <a:pPr marL="171450" lvl="1" indent="-171450" algn="just" defTabSz="755650">
            <a:lnSpc>
              <a:spcPct val="90000"/>
            </a:lnSpc>
            <a:spcBef>
              <a:spcPct val="0"/>
            </a:spcBef>
            <a:spcAft>
              <a:spcPct val="20000"/>
            </a:spcAft>
            <a:buChar char="•"/>
          </a:pPr>
          <a:r>
            <a:rPr lang="en-US" sz="1700" b="1" kern="1200"/>
            <a:t>View Announcements and ask queries to their teacher and fellow students. </a:t>
          </a:r>
          <a:endParaRPr lang="en-US" sz="1700" kern="1200"/>
        </a:p>
        <a:p>
          <a:pPr marL="171450" lvl="1" indent="-171450" algn="just" defTabSz="755650">
            <a:lnSpc>
              <a:spcPct val="90000"/>
            </a:lnSpc>
            <a:spcBef>
              <a:spcPct val="0"/>
            </a:spcBef>
            <a:spcAft>
              <a:spcPct val="20000"/>
            </a:spcAft>
            <a:buChar char="•"/>
          </a:pPr>
          <a:r>
            <a:rPr lang="en-US" sz="1700" b="1" kern="1200" dirty="0"/>
            <a:t>View and chat with classmates directly, as all participants names will be visible to each other.  </a:t>
          </a:r>
          <a:endParaRPr lang="en-US" sz="1700" kern="1200" dirty="0"/>
        </a:p>
        <a:p>
          <a:pPr marL="171450" lvl="1" indent="-171450" algn="just" defTabSz="755650">
            <a:lnSpc>
              <a:spcPct val="90000"/>
            </a:lnSpc>
            <a:spcBef>
              <a:spcPct val="0"/>
            </a:spcBef>
            <a:spcAft>
              <a:spcPct val="20000"/>
            </a:spcAft>
            <a:buChar char="•"/>
          </a:pPr>
          <a:r>
            <a:rPr lang="en-US" sz="1700" b="1" kern="1200" dirty="0">
              <a:highlight>
                <a:srgbClr val="FFFF00"/>
              </a:highlight>
            </a:rPr>
            <a:t>Manage a profile by adding data about himself and his organizations and can also reset password</a:t>
          </a:r>
          <a:endParaRPr lang="en-US" sz="1700" kern="1200" dirty="0">
            <a:highlight>
              <a:srgbClr val="FFFF00"/>
            </a:highlight>
          </a:endParaRPr>
        </a:p>
      </dsp:txBody>
      <dsp:txXfrm>
        <a:off x="0" y="588545"/>
        <a:ext cx="4317321" cy="3461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4/21/2021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4/21/2021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4/21/2021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4/21/2021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4/21/2021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4/21/2021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4/21/2021</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4/21/2021</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4/21/2021</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4/21/2021</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4/21/2021</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hyperlink" Target="https://www.open.edu/openlearn/science-maths-technology/computing-and-ict/computing/simple-coding-summary" TargetMode="External"/><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
            <a:ext cx="6858000" cy="3200400"/>
          </a:xfrm>
        </p:spPr>
        <p:txBody>
          <a:bodyPr/>
          <a:lstStyle/>
          <a:p>
            <a:r>
              <a:rPr lang="en-US" dirty="0"/>
              <a:t>STuFun</a:t>
            </a:r>
          </a:p>
        </p:txBody>
      </p:sp>
      <p:sp>
        <p:nvSpPr>
          <p:cNvPr id="3" name="Subtitle 2"/>
          <p:cNvSpPr>
            <a:spLocks noGrp="1"/>
          </p:cNvSpPr>
          <p:nvPr>
            <p:ph type="subTitle" idx="1"/>
          </p:nvPr>
        </p:nvSpPr>
        <p:spPr>
          <a:xfrm>
            <a:off x="609600" y="3429000"/>
            <a:ext cx="6858000" cy="1097280"/>
          </a:xfrm>
        </p:spPr>
        <p:txBody>
          <a:bodyPr/>
          <a:lstStyle/>
          <a:p>
            <a:r>
              <a:rPr lang="en-US" dirty="0"/>
              <a:t>Web Application for Mini Project</a:t>
            </a:r>
          </a:p>
        </p:txBody>
      </p:sp>
      <p:pic>
        <p:nvPicPr>
          <p:cNvPr id="9" name="Picture 8">
            <a:extLst>
              <a:ext uri="{FF2B5EF4-FFF2-40B4-BE49-F238E27FC236}">
                <a16:creationId xmlns:a16="http://schemas.microsoft.com/office/drawing/2014/main" id="{CE67D03D-1503-458A-BB77-BE841D4E0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730036" cy="1297527"/>
          </a:xfrm>
          <a:prstGeom prst="rect">
            <a:avLst/>
          </a:prstGeom>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838" y="0"/>
            <a:ext cx="9163276" cy="818985"/>
          </a:xfrm>
        </p:spPr>
        <p:txBody>
          <a:bodyPr>
            <a:normAutofit/>
          </a:bodyPr>
          <a:lstStyle/>
          <a:p>
            <a:pPr algn="ctr"/>
            <a:r>
              <a:rPr lang="en-US" sz="4400" dirty="0"/>
              <a:t>Application feature overview</a:t>
            </a:r>
          </a:p>
        </p:txBody>
      </p:sp>
      <p:sp>
        <p:nvSpPr>
          <p:cNvPr id="3" name="Text Placeholder 2"/>
          <p:cNvSpPr>
            <a:spLocks noGrp="1"/>
          </p:cNvSpPr>
          <p:nvPr>
            <p:ph type="body" idx="1"/>
          </p:nvPr>
        </p:nvSpPr>
        <p:spPr>
          <a:xfrm>
            <a:off x="1050838" y="818985"/>
            <a:ext cx="9163275" cy="1097280"/>
          </a:xfrm>
        </p:spPr>
        <p:txBody>
          <a:bodyPr>
            <a:normAutofit fontScale="25000" lnSpcReduction="20000"/>
          </a:bodyPr>
          <a:lstStyle/>
          <a:p>
            <a:pPr marL="0" marR="0" algn="just">
              <a:lnSpc>
                <a:spcPct val="150000"/>
              </a:lnSpc>
              <a:spcBef>
                <a:spcPts val="0"/>
              </a:spcBef>
              <a:spcAft>
                <a:spcPts val="800"/>
              </a:spcAft>
            </a:pPr>
            <a:r>
              <a:rPr lang="en-US" sz="6800" dirty="0">
                <a:effectLst/>
                <a:ea typeface="Calibri" panose="020F0502020204030204" pitchFamily="34" charset="0"/>
                <a:cs typeface="Mangal" panose="02040503050203030202" pitchFamily="18" charset="0"/>
              </a:rPr>
              <a:t>The whole application consists of 2 actors i.e., Teacher and Student. Both these actors have some same and some different functionalities which differentiate the actors inside the application. These functionalities are : </a:t>
            </a:r>
          </a:p>
          <a:p>
            <a:pPr algn="just"/>
            <a:endParaRPr lang="en-US" dirty="0"/>
          </a:p>
        </p:txBody>
      </p:sp>
      <p:graphicFrame>
        <p:nvGraphicFramePr>
          <p:cNvPr id="7" name="Diagram 6">
            <a:extLst>
              <a:ext uri="{FF2B5EF4-FFF2-40B4-BE49-F238E27FC236}">
                <a16:creationId xmlns:a16="http://schemas.microsoft.com/office/drawing/2014/main" id="{D915251E-D046-4F6D-AE3F-75721A75AD26}"/>
              </a:ext>
            </a:extLst>
          </p:cNvPr>
          <p:cNvGraphicFramePr/>
          <p:nvPr>
            <p:extLst>
              <p:ext uri="{D42A27DB-BD31-4B8C-83A1-F6EECF244321}">
                <p14:modId xmlns:p14="http://schemas.microsoft.com/office/powerpoint/2010/main" val="141616200"/>
              </p:ext>
            </p:extLst>
          </p:nvPr>
        </p:nvGraphicFramePr>
        <p:xfrm>
          <a:off x="417198" y="1916265"/>
          <a:ext cx="4317321" cy="5347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0166342D-8BF1-4E6A-9B66-51A9163FC251}"/>
              </a:ext>
            </a:extLst>
          </p:cNvPr>
          <p:cNvGraphicFramePr/>
          <p:nvPr>
            <p:extLst>
              <p:ext uri="{D42A27DB-BD31-4B8C-83A1-F6EECF244321}">
                <p14:modId xmlns:p14="http://schemas.microsoft.com/office/powerpoint/2010/main" val="187948489"/>
              </p:ext>
            </p:extLst>
          </p:nvPr>
        </p:nvGraphicFramePr>
        <p:xfrm>
          <a:off x="5368159" y="1844703"/>
          <a:ext cx="4317321" cy="41104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8A7CC6-5833-4BE4-ACB8-20AFF12D0872}"/>
              </a:ext>
            </a:extLst>
          </p:cNvPr>
          <p:cNvSpPr>
            <a:spLocks noGrp="1"/>
          </p:cNvSpPr>
          <p:nvPr>
            <p:ph type="title"/>
          </p:nvPr>
        </p:nvSpPr>
        <p:spPr>
          <a:xfrm>
            <a:off x="6556248" y="384048"/>
            <a:ext cx="4800600" cy="1828800"/>
          </a:xfrm>
        </p:spPr>
        <p:txBody>
          <a:bodyPr anchor="b">
            <a:normAutofit/>
          </a:bodyPr>
          <a:lstStyle/>
          <a:p>
            <a:r>
              <a:rPr lang="en-US" dirty="0"/>
              <a:t>Application snapshots</a:t>
            </a:r>
          </a:p>
        </p:txBody>
      </p:sp>
      <p:pic>
        <p:nvPicPr>
          <p:cNvPr id="16" name="Picture 15">
            <a:extLst>
              <a:ext uri="{FF2B5EF4-FFF2-40B4-BE49-F238E27FC236}">
                <a16:creationId xmlns:a16="http://schemas.microsoft.com/office/drawing/2014/main" id="{5BAA0021-1943-40EB-8657-AF6B79D8CCC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508" r="33158" b="-1"/>
          <a:stretch/>
        </p:blipFill>
        <p:spPr>
          <a:xfrm>
            <a:off x="20" y="10"/>
            <a:ext cx="6095980" cy="6857990"/>
          </a:xfrm>
          <a:prstGeom prst="rect">
            <a:avLst/>
          </a:prstGeom>
          <a:noFill/>
          <a:ln>
            <a:noFill/>
          </a:ln>
        </p:spPr>
      </p:pic>
    </p:spTree>
    <p:extLst>
      <p:ext uri="{BB962C8B-B14F-4D97-AF65-F5344CB8AC3E}">
        <p14:creationId xmlns:p14="http://schemas.microsoft.com/office/powerpoint/2010/main" val="22988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847D7-C322-4984-BDE9-46D760E87440}"/>
              </a:ext>
            </a:extLst>
          </p:cNvPr>
          <p:cNvPicPr>
            <a:picLocks noChangeAspect="1"/>
          </p:cNvPicPr>
          <p:nvPr/>
        </p:nvPicPr>
        <p:blipFill>
          <a:blip r:embed="rId2"/>
          <a:stretch>
            <a:fillRect/>
          </a:stretch>
        </p:blipFill>
        <p:spPr>
          <a:xfrm>
            <a:off x="896645" y="2159492"/>
            <a:ext cx="5282213" cy="2971245"/>
          </a:xfrm>
          <a:prstGeom prst="rect">
            <a:avLst/>
          </a:prstGeom>
        </p:spPr>
      </p:pic>
      <p:sp>
        <p:nvSpPr>
          <p:cNvPr id="6" name="TextBox 5">
            <a:extLst>
              <a:ext uri="{FF2B5EF4-FFF2-40B4-BE49-F238E27FC236}">
                <a16:creationId xmlns:a16="http://schemas.microsoft.com/office/drawing/2014/main" id="{AAC7CCB3-DCF6-4804-9C56-F28C9851B43E}"/>
              </a:ext>
            </a:extLst>
          </p:cNvPr>
          <p:cNvSpPr txBox="1"/>
          <p:nvPr/>
        </p:nvSpPr>
        <p:spPr>
          <a:xfrm>
            <a:off x="6826928" y="3105834"/>
            <a:ext cx="4643022" cy="1138773"/>
          </a:xfrm>
          <a:prstGeom prst="rect">
            <a:avLst/>
          </a:prstGeom>
          <a:noFill/>
        </p:spPr>
        <p:txBody>
          <a:bodyPr wrap="square" rtlCol="0">
            <a:spAutoFit/>
          </a:bodyPr>
          <a:lstStyle/>
          <a:p>
            <a:pPr algn="just"/>
            <a:r>
              <a:rPr lang="en-US" sz="1700" dirty="0"/>
              <a:t>This is the Home Page of the website where the user will be asked to choose either Teacher for teacher account or Student for student account to proceed further.</a:t>
            </a:r>
            <a:endParaRPr lang="en-IN" sz="1700" dirty="0"/>
          </a:p>
        </p:txBody>
      </p:sp>
    </p:spTree>
    <p:extLst>
      <p:ext uri="{BB962C8B-B14F-4D97-AF65-F5344CB8AC3E}">
        <p14:creationId xmlns:p14="http://schemas.microsoft.com/office/powerpoint/2010/main" val="23830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7CCB3-DCF6-4804-9C56-F28C9851B43E}"/>
              </a:ext>
            </a:extLst>
          </p:cNvPr>
          <p:cNvSpPr txBox="1"/>
          <p:nvPr/>
        </p:nvSpPr>
        <p:spPr>
          <a:xfrm>
            <a:off x="6791418" y="773356"/>
            <a:ext cx="4643022" cy="2723823"/>
          </a:xfrm>
          <a:prstGeom prst="rect">
            <a:avLst/>
          </a:prstGeom>
          <a:noFill/>
        </p:spPr>
        <p:txBody>
          <a:bodyPr wrap="square" rtlCol="0">
            <a:spAutoFit/>
          </a:bodyPr>
          <a:lstStyle/>
          <a:p>
            <a:pPr marL="182880" algn="just"/>
            <a:r>
              <a:rPr lang="en-US" sz="1700" kern="150" dirty="0">
                <a:effectLst/>
                <a:latin typeface="Liberation Serif"/>
                <a:ea typeface="NSimSun" panose="02010609030101010101" pitchFamily="49" charset="-122"/>
                <a:cs typeface="Mangal" panose="02040503050203030202" pitchFamily="18" charset="0"/>
              </a:rPr>
              <a:t>For sign up, we have use firebase authentication system. During signup user will ask </a:t>
            </a:r>
            <a:r>
              <a:rPr lang="en-US" sz="1700" kern="150" dirty="0">
                <a:effectLst/>
                <a:latin typeface="Times New Roman" panose="02020603050405020304" pitchFamily="18" charset="0"/>
                <a:ea typeface="NSimSun" panose="02010609030101010101" pitchFamily="49" charset="-122"/>
                <a:cs typeface="Mangal" panose="02040503050203030202" pitchFamily="18" charset="0"/>
              </a:rPr>
              <a:t>for email id and password. After validation it will send a verification code to a user given id. After successful verification user refers to the profile creation activity. </a:t>
            </a:r>
            <a:r>
              <a:rPr lang="en-US" sz="1700" kern="150" dirty="0">
                <a:solidFill>
                  <a:srgbClr val="222222"/>
                </a:solidFill>
                <a:effectLst/>
                <a:latin typeface="Times New Roman" panose="02020603050405020304" pitchFamily="18" charset="0"/>
                <a:ea typeface="NSimSun" panose="02010609030101010101" pitchFamily="49" charset="-122"/>
                <a:cs typeface="Mangal" panose="02040503050203030202" pitchFamily="18" charset="0"/>
              </a:rPr>
              <a:t>The teacher will be asked for an image, name, and Organization name. If any one of the details is not present then it will show an error.</a:t>
            </a:r>
            <a:endParaRPr lang="en-IN" sz="1700" kern="150" dirty="0">
              <a:effectLst/>
              <a:latin typeface="Liberation Serif"/>
              <a:ea typeface="NSimSun" panose="02010609030101010101" pitchFamily="49" charset="-122"/>
              <a:cs typeface="Mangal" panose="02040503050203030202" pitchFamily="18" charset="0"/>
            </a:endParaRPr>
          </a:p>
          <a:p>
            <a:pPr marL="182880" algn="just"/>
            <a:endParaRPr lang="en-IN" sz="1800" kern="150" dirty="0">
              <a:effectLst/>
              <a:latin typeface="Liberation Serif"/>
              <a:ea typeface="NSimSun" panose="02010609030101010101" pitchFamily="49" charset="-122"/>
              <a:cs typeface="Mangal" panose="02040503050203030202" pitchFamily="18" charset="0"/>
            </a:endParaRPr>
          </a:p>
        </p:txBody>
      </p:sp>
      <p:pic>
        <p:nvPicPr>
          <p:cNvPr id="3" name="Picture 2">
            <a:extLst>
              <a:ext uri="{FF2B5EF4-FFF2-40B4-BE49-F238E27FC236}">
                <a16:creationId xmlns:a16="http://schemas.microsoft.com/office/drawing/2014/main" id="{B568A1E7-5898-46BF-8A55-327FDA29DF75}"/>
              </a:ext>
            </a:extLst>
          </p:cNvPr>
          <p:cNvPicPr>
            <a:picLocks noChangeAspect="1"/>
          </p:cNvPicPr>
          <p:nvPr/>
        </p:nvPicPr>
        <p:blipFill>
          <a:blip r:embed="rId2"/>
          <a:stretch>
            <a:fillRect/>
          </a:stretch>
        </p:blipFill>
        <p:spPr>
          <a:xfrm>
            <a:off x="852256" y="943252"/>
            <a:ext cx="4419108" cy="2485748"/>
          </a:xfrm>
          <a:prstGeom prst="rect">
            <a:avLst/>
          </a:prstGeom>
        </p:spPr>
      </p:pic>
      <p:pic>
        <p:nvPicPr>
          <p:cNvPr id="7" name="Picture 6">
            <a:extLst>
              <a:ext uri="{FF2B5EF4-FFF2-40B4-BE49-F238E27FC236}">
                <a16:creationId xmlns:a16="http://schemas.microsoft.com/office/drawing/2014/main" id="{F70684FC-54C6-42C6-B326-C504D791DECC}"/>
              </a:ext>
            </a:extLst>
          </p:cNvPr>
          <p:cNvPicPr>
            <a:picLocks noChangeAspect="1"/>
          </p:cNvPicPr>
          <p:nvPr/>
        </p:nvPicPr>
        <p:blipFill>
          <a:blip r:embed="rId3"/>
          <a:stretch>
            <a:fillRect/>
          </a:stretch>
        </p:blipFill>
        <p:spPr>
          <a:xfrm>
            <a:off x="6920636" y="3429000"/>
            <a:ext cx="4419108" cy="2485748"/>
          </a:xfrm>
          <a:prstGeom prst="rect">
            <a:avLst/>
          </a:prstGeom>
        </p:spPr>
      </p:pic>
      <p:sp>
        <p:nvSpPr>
          <p:cNvPr id="8" name="TextBox 7">
            <a:extLst>
              <a:ext uri="{FF2B5EF4-FFF2-40B4-BE49-F238E27FC236}">
                <a16:creationId xmlns:a16="http://schemas.microsoft.com/office/drawing/2014/main" id="{1B8ACB00-7B97-4954-AAC7-DDF392E2DFBE}"/>
              </a:ext>
            </a:extLst>
          </p:cNvPr>
          <p:cNvSpPr txBox="1"/>
          <p:nvPr/>
        </p:nvSpPr>
        <p:spPr>
          <a:xfrm>
            <a:off x="898124" y="4102487"/>
            <a:ext cx="4643022" cy="1138773"/>
          </a:xfrm>
          <a:prstGeom prst="rect">
            <a:avLst/>
          </a:prstGeom>
          <a:noFill/>
        </p:spPr>
        <p:txBody>
          <a:bodyPr wrap="square" rtlCol="0">
            <a:spAutoFit/>
          </a:bodyPr>
          <a:lstStyle/>
          <a:p>
            <a:pPr marL="182880" algn="just">
              <a:spcAft>
                <a:spcPts val="800"/>
              </a:spcAft>
            </a:pPr>
            <a:r>
              <a:rPr lang="en-US" sz="1700" dirty="0">
                <a:effectLst/>
                <a:latin typeface="Times New Roman" panose="02020603050405020304" pitchFamily="18" charset="0"/>
                <a:ea typeface="Calibri" panose="020F0502020204030204" pitchFamily="34" charset="0"/>
                <a:cs typeface="Mangal" panose="02040503050203030202" pitchFamily="18" charset="0"/>
              </a:rPr>
              <a:t>Login activity will ask for email and password. if both the things are matched it get access to the user to the application otherwise it will show a valid error message.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92359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87F90F-8E6F-4367-B5DD-6491F4E3D2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0828" y="733976"/>
            <a:ext cx="4567308" cy="2772703"/>
          </a:xfrm>
          <a:prstGeom prst="rect">
            <a:avLst/>
          </a:prstGeom>
          <a:ln w="19050">
            <a:noFill/>
          </a:ln>
        </p:spPr>
      </p:pic>
      <p:pic>
        <p:nvPicPr>
          <p:cNvPr id="10" name="Picture 9">
            <a:extLst>
              <a:ext uri="{FF2B5EF4-FFF2-40B4-BE49-F238E27FC236}">
                <a16:creationId xmlns:a16="http://schemas.microsoft.com/office/drawing/2014/main" id="{36B41CAE-F24F-42B6-95A6-8648C3BB75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13864" y="733976"/>
            <a:ext cx="4567308" cy="2772703"/>
          </a:xfrm>
          <a:prstGeom prst="rect">
            <a:avLst/>
          </a:prstGeom>
          <a:ln w="19050">
            <a:solidFill>
              <a:schemeClr val="tx1"/>
            </a:solidFill>
          </a:ln>
        </p:spPr>
      </p:pic>
      <p:sp>
        <p:nvSpPr>
          <p:cNvPr id="2" name="TextBox 1">
            <a:extLst>
              <a:ext uri="{FF2B5EF4-FFF2-40B4-BE49-F238E27FC236}">
                <a16:creationId xmlns:a16="http://schemas.microsoft.com/office/drawing/2014/main" id="{6B73A46D-5C8F-477A-9CFD-964D71CCF391}"/>
              </a:ext>
            </a:extLst>
          </p:cNvPr>
          <p:cNvSpPr txBox="1"/>
          <p:nvPr/>
        </p:nvSpPr>
        <p:spPr>
          <a:xfrm>
            <a:off x="3062796" y="4341181"/>
            <a:ext cx="6054571" cy="1154162"/>
          </a:xfrm>
          <a:prstGeom prst="rect">
            <a:avLst/>
          </a:prstGeom>
          <a:noFill/>
        </p:spPr>
        <p:txBody>
          <a:bodyPr wrap="square" rtlCol="0">
            <a:spAutoFit/>
          </a:bodyPr>
          <a:lstStyle/>
          <a:p>
            <a:pPr algn="just"/>
            <a:r>
              <a:rPr lang="en-US" sz="1700" dirty="0">
                <a:effectLst/>
                <a:latin typeface="Calibri" panose="020F0502020204030204" pitchFamily="34" charset="0"/>
                <a:ea typeface="Calibri" panose="020F0502020204030204" pitchFamily="34" charset="0"/>
                <a:cs typeface="Mangal" panose="02040503050203030202" pitchFamily="18" charset="0"/>
              </a:rPr>
              <a:t>Setting Activity shows the profile detail and shows the option to change the profile details. Edit Profile Activity allow user to change details such as name and organization.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032258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ADD43-AB27-4BC7-ABC8-EAB7C9D7B880}"/>
              </a:ext>
            </a:extLst>
          </p:cNvPr>
          <p:cNvSpPr txBox="1"/>
          <p:nvPr/>
        </p:nvSpPr>
        <p:spPr>
          <a:xfrm>
            <a:off x="6791418" y="906526"/>
            <a:ext cx="4643022" cy="2185214"/>
          </a:xfrm>
          <a:prstGeom prst="rect">
            <a:avLst/>
          </a:prstGeom>
          <a:noFill/>
        </p:spPr>
        <p:txBody>
          <a:bodyPr wrap="square" rtlCol="0">
            <a:spAutoFit/>
          </a:bodyPr>
          <a:lstStyle/>
          <a:p>
            <a:pPr marL="182880" algn="just"/>
            <a:r>
              <a:rPr lang="en-US" sz="1700" kern="150" dirty="0">
                <a:solidFill>
                  <a:srgbClr val="222222"/>
                </a:solidFill>
                <a:effectLst/>
                <a:latin typeface="+mj-lt"/>
                <a:ea typeface="NSimSun" panose="02010609030101010101" pitchFamily="49" charset="-122"/>
                <a:cs typeface="Mangal" panose="02040503050203030202" pitchFamily="18" charset="0"/>
              </a:rPr>
              <a:t>On the home page, the teacher can view a list of all the class that are created by him. </a:t>
            </a:r>
            <a:endParaRPr lang="en-IN" sz="1700" kern="150" dirty="0">
              <a:effectLst/>
              <a:latin typeface="+mj-lt"/>
              <a:ea typeface="NSimSun" panose="02010609030101010101" pitchFamily="49" charset="-122"/>
              <a:cs typeface="Mangal" panose="02040503050203030202" pitchFamily="18" charset="0"/>
            </a:endParaRPr>
          </a:p>
          <a:p>
            <a:pPr marL="182880" algn="just"/>
            <a:r>
              <a:rPr lang="en-US" sz="1700" kern="150" dirty="0">
                <a:solidFill>
                  <a:srgbClr val="222222"/>
                </a:solidFill>
                <a:effectLst/>
                <a:latin typeface="+mj-lt"/>
                <a:ea typeface="NSimSun" panose="02010609030101010101" pitchFamily="49" charset="-122"/>
                <a:cs typeface="Mangal" panose="02040503050203030202" pitchFamily="18" charset="0"/>
              </a:rPr>
              <a:t>He can also create a new class by simply click the floating action button situated at the bottom-right corner.</a:t>
            </a:r>
            <a:endParaRPr lang="en-IN" sz="1700" kern="150" dirty="0">
              <a:effectLst/>
              <a:latin typeface="+mj-lt"/>
              <a:ea typeface="NSimSun" panose="02010609030101010101" pitchFamily="49" charset="-122"/>
              <a:cs typeface="Mangal" panose="02040503050203030202" pitchFamily="18" charset="0"/>
            </a:endParaRPr>
          </a:p>
          <a:p>
            <a:pPr marL="182880" algn="just"/>
            <a:r>
              <a:rPr lang="en-US" sz="1700" kern="150" dirty="0">
                <a:solidFill>
                  <a:srgbClr val="222222"/>
                </a:solidFill>
                <a:effectLst/>
                <a:latin typeface="+mj-lt"/>
                <a:ea typeface="NSimSun" panose="02010609030101010101" pitchFamily="49" charset="-122"/>
                <a:cs typeface="Mangal" panose="02040503050203030202" pitchFamily="18" charset="0"/>
              </a:rPr>
              <a:t>We have termed this homepage as a dashboard simply because all the necessary operations can be reached from here.</a:t>
            </a:r>
            <a:endParaRPr lang="en-IN" sz="1700" kern="150" dirty="0">
              <a:effectLst/>
              <a:latin typeface="+mj-lt"/>
              <a:ea typeface="NSimSun" panose="02010609030101010101" pitchFamily="49" charset="-122"/>
              <a:cs typeface="Mangal" panose="02040503050203030202" pitchFamily="18" charset="0"/>
            </a:endParaRPr>
          </a:p>
        </p:txBody>
      </p:sp>
      <p:sp>
        <p:nvSpPr>
          <p:cNvPr id="8" name="TextBox 7">
            <a:extLst>
              <a:ext uri="{FF2B5EF4-FFF2-40B4-BE49-F238E27FC236}">
                <a16:creationId xmlns:a16="http://schemas.microsoft.com/office/drawing/2014/main" id="{B6C16F11-D2C8-4A81-84DE-815DA4EC8E33}"/>
              </a:ext>
            </a:extLst>
          </p:cNvPr>
          <p:cNvSpPr txBox="1"/>
          <p:nvPr/>
        </p:nvSpPr>
        <p:spPr>
          <a:xfrm>
            <a:off x="898124" y="4102487"/>
            <a:ext cx="4643022" cy="2641749"/>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Teacher has to fill some necessary details such as Class name and Class room Subject to create a class room. After validation, the teacher will receive a unique class code which is further used by the student to join the classroom. On the same activity, he has the option to send an invitation to join the class via email and SMS using external intent.</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2FC37711-0514-4AFF-981F-73E90619B71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0081" y="943252"/>
            <a:ext cx="4419108" cy="2485748"/>
          </a:xfrm>
          <a:prstGeom prst="rect">
            <a:avLst/>
          </a:prstGeom>
          <a:ln w="38100">
            <a:noFill/>
          </a:ln>
        </p:spPr>
      </p:pic>
      <p:pic>
        <p:nvPicPr>
          <p:cNvPr id="12" name="Picture 11">
            <a:extLst>
              <a:ext uri="{FF2B5EF4-FFF2-40B4-BE49-F238E27FC236}">
                <a16:creationId xmlns:a16="http://schemas.microsoft.com/office/drawing/2014/main" id="{884B8A83-A1B2-40B6-B29E-B25416606D1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15332" y="3429000"/>
            <a:ext cx="4419108" cy="2485748"/>
          </a:xfrm>
          <a:prstGeom prst="rect">
            <a:avLst/>
          </a:prstGeom>
          <a:ln w="38100">
            <a:noFill/>
          </a:ln>
        </p:spPr>
      </p:pic>
    </p:spTree>
    <p:extLst>
      <p:ext uri="{BB962C8B-B14F-4D97-AF65-F5344CB8AC3E}">
        <p14:creationId xmlns:p14="http://schemas.microsoft.com/office/powerpoint/2010/main" val="468554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ADD43-AB27-4BC7-ABC8-EAB7C9D7B880}"/>
              </a:ext>
            </a:extLst>
          </p:cNvPr>
          <p:cNvSpPr txBox="1"/>
          <p:nvPr/>
        </p:nvSpPr>
        <p:spPr>
          <a:xfrm>
            <a:off x="6791418" y="1021935"/>
            <a:ext cx="4643022" cy="2026196"/>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Teacher can easily add as many as announcement as he wants to add to a particular classroom.</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r>
              <a:rPr lang="en-US" sz="1700" dirty="0">
                <a:effectLst/>
                <a:latin typeface="+mj-lt"/>
                <a:ea typeface="Calibri" panose="020F0502020204030204" pitchFamily="34" charset="0"/>
                <a:cs typeface="Mangal" panose="02040503050203030202" pitchFamily="18" charset="0"/>
              </a:rPr>
              <a:t>After click add announcement the announcement gets added to the announcement recycler view of that particular classroom.</a:t>
            </a:r>
            <a:endParaRPr lang="en-IN" sz="1700" dirty="0">
              <a:effectLst/>
              <a:latin typeface="+mj-lt"/>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B6C16F11-D2C8-4A81-84DE-815DA4EC8E33}"/>
              </a:ext>
            </a:extLst>
          </p:cNvPr>
          <p:cNvSpPr txBox="1"/>
          <p:nvPr/>
        </p:nvSpPr>
        <p:spPr>
          <a:xfrm>
            <a:off x="898124" y="4102487"/>
            <a:ext cx="4643022" cy="1764586"/>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In this fragment, the teacher can view all the announcements which are made by him for the students. He can also delete an announcement by just simply right-swipe the particular announcement which is want to delete.</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a:extLst>
              <a:ext uri="{FF2B5EF4-FFF2-40B4-BE49-F238E27FC236}">
                <a16:creationId xmlns:a16="http://schemas.microsoft.com/office/drawing/2014/main" id="{F791B757-9E95-4489-A734-DF4A1AB1952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0081" y="943251"/>
            <a:ext cx="4419108" cy="2485749"/>
          </a:xfrm>
          <a:prstGeom prst="rect">
            <a:avLst/>
          </a:prstGeom>
          <a:ln w="38100">
            <a:noFill/>
          </a:ln>
        </p:spPr>
      </p:pic>
      <p:pic>
        <p:nvPicPr>
          <p:cNvPr id="9" name="Picture 8">
            <a:extLst>
              <a:ext uri="{FF2B5EF4-FFF2-40B4-BE49-F238E27FC236}">
                <a16:creationId xmlns:a16="http://schemas.microsoft.com/office/drawing/2014/main" id="{FCEEDEB0-B4E9-4814-A1B9-75155DC44CF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03374" y="3429000"/>
            <a:ext cx="4419109" cy="2641749"/>
          </a:xfrm>
          <a:prstGeom prst="rect">
            <a:avLst/>
          </a:prstGeom>
          <a:ln w="38100">
            <a:noFill/>
          </a:ln>
        </p:spPr>
      </p:pic>
    </p:spTree>
    <p:extLst>
      <p:ext uri="{BB962C8B-B14F-4D97-AF65-F5344CB8AC3E}">
        <p14:creationId xmlns:p14="http://schemas.microsoft.com/office/powerpoint/2010/main" val="2626050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ADD43-AB27-4BC7-ABC8-EAB7C9D7B880}"/>
              </a:ext>
            </a:extLst>
          </p:cNvPr>
          <p:cNvSpPr txBox="1"/>
          <p:nvPr/>
        </p:nvSpPr>
        <p:spPr>
          <a:xfrm>
            <a:off x="6791418" y="1163978"/>
            <a:ext cx="4643022" cy="877163"/>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In the discussion fragment, the teacher can view all the previously asked queries with their answer as well as a pending query button.</a:t>
            </a:r>
            <a:endParaRPr lang="en-IN" sz="1700" dirty="0">
              <a:effectLst/>
              <a:latin typeface="+mj-lt"/>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B6C16F11-D2C8-4A81-84DE-815DA4EC8E33}"/>
              </a:ext>
            </a:extLst>
          </p:cNvPr>
          <p:cNvSpPr txBox="1"/>
          <p:nvPr/>
        </p:nvSpPr>
        <p:spPr>
          <a:xfrm>
            <a:off x="898124" y="4102487"/>
            <a:ext cx="4643022" cy="1867178"/>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Pending question activity contains a list of all the queries that are asked by the student and does not been answered by the teacher yet.</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r>
              <a:rPr lang="en-US" sz="1700" dirty="0">
                <a:effectLst/>
                <a:latin typeface="+mj-lt"/>
                <a:ea typeface="Calibri" panose="020F0502020204030204" pitchFamily="34" charset="0"/>
                <a:cs typeface="Mangal" panose="02040503050203030202" pitchFamily="18" charset="0"/>
              </a:rPr>
              <a:t>Here teacher has 2 options, either he can reply and post the query or he can delete the query.</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a:extLst>
              <a:ext uri="{FF2B5EF4-FFF2-40B4-BE49-F238E27FC236}">
                <a16:creationId xmlns:a16="http://schemas.microsoft.com/office/drawing/2014/main" id="{CE62E589-08EB-4A6C-B7E7-F8B6A91DD8E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0080" y="787250"/>
            <a:ext cx="4419109" cy="2641750"/>
          </a:xfrm>
          <a:prstGeom prst="rect">
            <a:avLst/>
          </a:prstGeom>
        </p:spPr>
      </p:pic>
      <p:pic>
        <p:nvPicPr>
          <p:cNvPr id="10" name="Picture 9">
            <a:extLst>
              <a:ext uri="{FF2B5EF4-FFF2-40B4-BE49-F238E27FC236}">
                <a16:creationId xmlns:a16="http://schemas.microsoft.com/office/drawing/2014/main" id="{FD8935FD-9893-48B3-A076-CABA8F6685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15330" y="3429000"/>
            <a:ext cx="4419110" cy="2572956"/>
          </a:xfrm>
          <a:prstGeom prst="rect">
            <a:avLst/>
          </a:prstGeom>
          <a:ln w="38100">
            <a:noFill/>
          </a:ln>
        </p:spPr>
      </p:pic>
    </p:spTree>
    <p:extLst>
      <p:ext uri="{BB962C8B-B14F-4D97-AF65-F5344CB8AC3E}">
        <p14:creationId xmlns:p14="http://schemas.microsoft.com/office/powerpoint/2010/main" val="2022578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7CCB3-DCF6-4804-9C56-F28C9851B43E}"/>
              </a:ext>
            </a:extLst>
          </p:cNvPr>
          <p:cNvSpPr txBox="1"/>
          <p:nvPr/>
        </p:nvSpPr>
        <p:spPr>
          <a:xfrm>
            <a:off x="6738151" y="926712"/>
            <a:ext cx="4643022" cy="5004575"/>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User can view a list of all the user with whom he has previously some chat.</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r>
              <a:rPr lang="en-US" sz="1700" dirty="0">
                <a:effectLst/>
                <a:latin typeface="+mj-lt"/>
                <a:ea typeface="Calibri" panose="020F0502020204030204" pitchFamily="34" charset="0"/>
                <a:cs typeface="Mangal" panose="02040503050203030202" pitchFamily="18" charset="0"/>
              </a:rPr>
              <a:t>Teacher can detail of all the student. Teacher can block the student from that particular class and also message him directly from here.  </a:t>
            </a:r>
          </a:p>
          <a:p>
            <a:pPr marL="182880" algn="just">
              <a:spcAft>
                <a:spcPts val="800"/>
              </a:spcAft>
            </a:pPr>
            <a:r>
              <a:rPr lang="en-US" sz="1700" dirty="0">
                <a:effectLst/>
                <a:latin typeface="+mj-lt"/>
                <a:ea typeface="Calibri" panose="020F0502020204030204" pitchFamily="34" charset="0"/>
                <a:cs typeface="Mangal" panose="02040503050203030202" pitchFamily="18" charset="0"/>
              </a:rPr>
              <a:t>User can send a text or image message to another user.</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r>
              <a:rPr lang="en-US" sz="1700" dirty="0">
                <a:effectLst/>
                <a:latin typeface="+mj-lt"/>
                <a:ea typeface="Calibri" panose="020F0502020204030204" pitchFamily="34" charset="0"/>
                <a:cs typeface="Mangal" panose="02040503050203030202" pitchFamily="18" charset="0"/>
              </a:rPr>
              <a:t>At the </a:t>
            </a:r>
            <a:r>
              <a:rPr lang="en-US" sz="1700" dirty="0" err="1">
                <a:effectLst/>
                <a:latin typeface="+mj-lt"/>
                <a:ea typeface="Calibri" panose="020F0502020204030204" pitchFamily="34" charset="0"/>
                <a:cs typeface="Mangal" panose="02040503050203030202" pitchFamily="18" charset="0"/>
              </a:rPr>
              <a:t>bootom</a:t>
            </a:r>
            <a:r>
              <a:rPr lang="en-US" sz="1700" dirty="0">
                <a:effectLst/>
                <a:latin typeface="+mj-lt"/>
                <a:ea typeface="Calibri" panose="020F0502020204030204" pitchFamily="34" charset="0"/>
                <a:cs typeface="Mangal" panose="02040503050203030202" pitchFamily="18" charset="0"/>
              </a:rPr>
              <a:t> of the last message a “seen” mark indicates </a:t>
            </a:r>
            <a:r>
              <a:rPr lang="en-US" sz="1700" dirty="0" err="1">
                <a:effectLst/>
                <a:latin typeface="+mj-lt"/>
                <a:ea typeface="Calibri" panose="020F0502020204030204" pitchFamily="34" charset="0"/>
                <a:cs typeface="Mangal" panose="02040503050203030202" pitchFamily="18" charset="0"/>
              </a:rPr>
              <a:t>wheather</a:t>
            </a:r>
            <a:r>
              <a:rPr lang="en-US" sz="1700" dirty="0">
                <a:effectLst/>
                <a:latin typeface="+mj-lt"/>
                <a:ea typeface="Calibri" panose="020F0502020204030204" pitchFamily="34" charset="0"/>
                <a:cs typeface="Mangal" panose="02040503050203030202" pitchFamily="18" charset="0"/>
              </a:rPr>
              <a:t> a receiver has seen a message or not.</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r>
              <a:rPr lang="en-US" sz="1700" dirty="0">
                <a:effectLst/>
                <a:latin typeface="+mj-lt"/>
                <a:ea typeface="Calibri" panose="020F0502020204030204" pitchFamily="34" charset="0"/>
                <a:cs typeface="Mangal" panose="02040503050203030202" pitchFamily="18" charset="0"/>
              </a:rPr>
              <a:t>Top menu bar contains 2 option – </a:t>
            </a:r>
            <a:endParaRPr lang="en-IN" sz="1700" dirty="0">
              <a:effectLst/>
              <a:latin typeface="+mj-lt"/>
              <a:ea typeface="Calibri" panose="020F0502020204030204" pitchFamily="34" charset="0"/>
              <a:cs typeface="Mangal" panose="02040503050203030202" pitchFamily="18" charset="0"/>
            </a:endParaRPr>
          </a:p>
          <a:p>
            <a:pPr marL="342900" lvl="0" indent="-342900" algn="just">
              <a:buFont typeface="+mj-lt"/>
              <a:buAutoNum type="alphaUcPeriod"/>
            </a:pPr>
            <a:r>
              <a:rPr lang="en-US" sz="1700" dirty="0">
                <a:effectLst/>
                <a:latin typeface="+mj-lt"/>
                <a:ea typeface="Calibri" panose="020F0502020204030204" pitchFamily="34" charset="0"/>
                <a:cs typeface="Mangal" panose="02040503050203030202" pitchFamily="18" charset="0"/>
              </a:rPr>
              <a:t>Profile – From where he can view  the detail of receiver.</a:t>
            </a:r>
            <a:endParaRPr lang="en-IN" sz="1700" dirty="0">
              <a:effectLst/>
              <a:latin typeface="+mj-lt"/>
              <a:ea typeface="Calibri" panose="020F0502020204030204" pitchFamily="34" charset="0"/>
              <a:cs typeface="Mangal" panose="02040503050203030202" pitchFamily="18" charset="0"/>
            </a:endParaRPr>
          </a:p>
          <a:p>
            <a:pPr marL="342900" lvl="0" indent="-342900" algn="just">
              <a:spcAft>
                <a:spcPts val="800"/>
              </a:spcAft>
              <a:buFont typeface="+mj-lt"/>
              <a:buAutoNum type="alphaUcPeriod"/>
            </a:pPr>
            <a:r>
              <a:rPr lang="en-US" sz="1700" dirty="0">
                <a:effectLst/>
                <a:latin typeface="+mj-lt"/>
                <a:ea typeface="Calibri" panose="020F0502020204030204" pitchFamily="34" charset="0"/>
                <a:cs typeface="Mangal" panose="02040503050203030202" pitchFamily="18" charset="0"/>
              </a:rPr>
              <a:t>Clear chat – From where user can clear the chat.</a:t>
            </a:r>
            <a:endParaRPr lang="en-IN" sz="1700" dirty="0">
              <a:effectLst/>
              <a:latin typeface="+mj-lt"/>
              <a:ea typeface="Calibri" panose="020F0502020204030204" pitchFamily="34" charset="0"/>
              <a:cs typeface="Mangal" panose="02040503050203030202" pitchFamily="18" charset="0"/>
            </a:endParaRPr>
          </a:p>
          <a:p>
            <a:pPr marL="182880" algn="just">
              <a:lnSpc>
                <a:spcPct val="150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5" name="Picture 4">
            <a:extLst>
              <a:ext uri="{FF2B5EF4-FFF2-40B4-BE49-F238E27FC236}">
                <a16:creationId xmlns:a16="http://schemas.microsoft.com/office/drawing/2014/main" id="{C3F9A4DD-C13C-460E-B395-10CC0B3602E8}"/>
              </a:ext>
            </a:extLst>
          </p:cNvPr>
          <p:cNvPicPr/>
          <p:nvPr/>
        </p:nvPicPr>
        <p:blipFill>
          <a:blip r:embed="rId2">
            <a:extLst>
              <a:ext uri="{28A0092B-C50C-407E-A947-70E740481C1C}">
                <a14:useLocalDpi xmlns:a14="http://schemas.microsoft.com/office/drawing/2010/main" val="0"/>
              </a:ext>
            </a:extLst>
          </a:blip>
          <a:stretch>
            <a:fillRect/>
          </a:stretch>
        </p:blipFill>
        <p:spPr>
          <a:xfrm>
            <a:off x="1001950" y="1843687"/>
            <a:ext cx="5381095" cy="2985766"/>
          </a:xfrm>
          <a:prstGeom prst="rect">
            <a:avLst/>
          </a:prstGeom>
          <a:ln w="38100">
            <a:noFill/>
          </a:ln>
        </p:spPr>
      </p:pic>
    </p:spTree>
    <p:extLst>
      <p:ext uri="{BB962C8B-B14F-4D97-AF65-F5344CB8AC3E}">
        <p14:creationId xmlns:p14="http://schemas.microsoft.com/office/powerpoint/2010/main" val="303664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ADD43-AB27-4BC7-ABC8-EAB7C9D7B880}"/>
              </a:ext>
            </a:extLst>
          </p:cNvPr>
          <p:cNvSpPr txBox="1"/>
          <p:nvPr/>
        </p:nvSpPr>
        <p:spPr>
          <a:xfrm>
            <a:off x="6791418" y="1163978"/>
            <a:ext cx="4643022" cy="615553"/>
          </a:xfrm>
          <a:prstGeom prst="rect">
            <a:avLst/>
          </a:prstGeom>
          <a:no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Student can join a classroom by entering a 4 digit unique code given to him by the teacher.</a:t>
            </a:r>
            <a:endParaRPr lang="en-IN" sz="1700" dirty="0">
              <a:effectLst/>
              <a:latin typeface="+mj-lt"/>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B6C16F11-D2C8-4A81-84DE-815DA4EC8E33}"/>
              </a:ext>
            </a:extLst>
          </p:cNvPr>
          <p:cNvSpPr txBox="1"/>
          <p:nvPr/>
        </p:nvSpPr>
        <p:spPr>
          <a:xfrm>
            <a:off x="898124" y="4102487"/>
            <a:ext cx="4643022" cy="979755"/>
          </a:xfrm>
          <a:prstGeom prst="rect">
            <a:avLst/>
          </a:prstGeom>
          <a:solidFill>
            <a:schemeClr val="bg1"/>
          </a:solidFill>
        </p:spPr>
        <p:txBody>
          <a:bodyPr wrap="square" rtlCol="0">
            <a:spAutoFit/>
          </a:bodyPr>
          <a:lstStyle/>
          <a:p>
            <a:pPr marL="182880" algn="just">
              <a:spcAft>
                <a:spcPts val="800"/>
              </a:spcAft>
            </a:pPr>
            <a:r>
              <a:rPr lang="en-US" sz="1700" dirty="0">
                <a:effectLst/>
                <a:latin typeface="+mj-lt"/>
                <a:ea typeface="Calibri" panose="020F0502020204030204" pitchFamily="34" charset="0"/>
                <a:cs typeface="Mangal" panose="02040503050203030202" pitchFamily="18" charset="0"/>
              </a:rPr>
              <a:t>Student can view a list of all the announcements made by teacher which keeps him updated.</a:t>
            </a:r>
            <a:endParaRPr lang="en-IN" sz="1700" dirty="0">
              <a:effectLst/>
              <a:latin typeface="+mj-lt"/>
              <a:ea typeface="Calibri" panose="020F0502020204030204" pitchFamily="34" charset="0"/>
              <a:cs typeface="Mangal" panose="02040503050203030202" pitchFamily="18" charset="0"/>
            </a:endParaRPr>
          </a:p>
          <a:p>
            <a:pPr marL="182880" algn="just">
              <a:spcAft>
                <a:spcPts val="8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a:extLst>
              <a:ext uri="{FF2B5EF4-FFF2-40B4-BE49-F238E27FC236}">
                <a16:creationId xmlns:a16="http://schemas.microsoft.com/office/drawing/2014/main" id="{AEE1B5E1-541D-468D-BF9D-4EB9ECBC1D9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22036" y="856044"/>
            <a:ext cx="4419110" cy="2572956"/>
          </a:xfrm>
          <a:prstGeom prst="rect">
            <a:avLst/>
          </a:prstGeom>
          <a:ln w="38100">
            <a:noFill/>
          </a:ln>
        </p:spPr>
      </p:pic>
      <p:pic>
        <p:nvPicPr>
          <p:cNvPr id="9" name="Picture 8">
            <a:extLst>
              <a:ext uri="{FF2B5EF4-FFF2-40B4-BE49-F238E27FC236}">
                <a16:creationId xmlns:a16="http://schemas.microsoft.com/office/drawing/2014/main" id="{DF79C685-C449-461E-8296-36410EC3421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15329" y="3429000"/>
            <a:ext cx="4419111" cy="2572956"/>
          </a:xfrm>
          <a:prstGeom prst="rect">
            <a:avLst/>
          </a:prstGeom>
          <a:ln w="38100">
            <a:noFill/>
          </a:ln>
        </p:spPr>
      </p:pic>
    </p:spTree>
    <p:extLst>
      <p:ext uri="{BB962C8B-B14F-4D97-AF65-F5344CB8AC3E}">
        <p14:creationId xmlns:p14="http://schemas.microsoft.com/office/powerpoint/2010/main" val="2353309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title"/>
          </p:nvPr>
        </p:nvSpPr>
        <p:spPr>
          <a:xfrm>
            <a:off x="6556248" y="384048"/>
            <a:ext cx="5322074" cy="1828800"/>
          </a:xfrm>
        </p:spPr>
        <p:txBody>
          <a:bodyPr anchor="b">
            <a:normAutofit/>
          </a:bodyPr>
          <a:lstStyle/>
          <a:p>
            <a:pPr>
              <a:lnSpc>
                <a:spcPct val="100000"/>
              </a:lnSpc>
              <a:spcBef>
                <a:spcPts val="600"/>
              </a:spcBef>
            </a:pPr>
            <a:r>
              <a:rPr lang="en-US" sz="4000" dirty="0"/>
              <a:t>Project Supervisor : </a:t>
            </a:r>
            <a:br>
              <a:rPr lang="en-US" sz="4000" dirty="0"/>
            </a:br>
            <a:r>
              <a:rPr lang="en-US" sz="4000" dirty="0"/>
              <a:t>Mr. Vaibhav Diwan</a:t>
            </a:r>
          </a:p>
        </p:txBody>
      </p:sp>
      <p:pic>
        <p:nvPicPr>
          <p:cNvPr id="8" name="Picture 5">
            <a:extLst>
              <a:ext uri="{FF2B5EF4-FFF2-40B4-BE49-F238E27FC236}">
                <a16:creationId xmlns:a16="http://schemas.microsoft.com/office/drawing/2014/main" id="{A234F2C2-C91C-421E-8FB5-C8DB0E36D4E3}"/>
              </a:ext>
            </a:extLst>
          </p:cNvPr>
          <p:cNvPicPr>
            <a:picLocks noChangeAspect="1"/>
          </p:cNvPicPr>
          <p:nvPr/>
        </p:nvPicPr>
        <p:blipFill rotWithShape="1">
          <a:blip r:embed="rId2"/>
          <a:srcRect l="21028" r="19861"/>
          <a:stretch/>
        </p:blipFill>
        <p:spPr>
          <a:xfrm>
            <a:off x="20" y="10"/>
            <a:ext cx="6095980" cy="6857990"/>
          </a:xfrm>
          <a:prstGeom prst="rect">
            <a:avLst/>
          </a:prstGeom>
          <a:noFill/>
          <a:ln>
            <a:noFill/>
          </a:ln>
        </p:spPr>
      </p:pic>
      <p:sp>
        <p:nvSpPr>
          <p:cNvPr id="4" name="TextBox 3">
            <a:extLst>
              <a:ext uri="{FF2B5EF4-FFF2-40B4-BE49-F238E27FC236}">
                <a16:creationId xmlns:a16="http://schemas.microsoft.com/office/drawing/2014/main" id="{015530E4-1847-45C5-9CC5-0219C6C9C3EC}"/>
              </a:ext>
            </a:extLst>
          </p:cNvPr>
          <p:cNvSpPr txBox="1"/>
          <p:nvPr/>
        </p:nvSpPr>
        <p:spPr>
          <a:xfrm>
            <a:off x="6556249" y="2240280"/>
            <a:ext cx="4799013" cy="3246437"/>
          </a:xfrm>
          <a:prstGeom prst="rect">
            <a:avLst/>
          </a:prstGeom>
        </p:spPr>
        <p:txBody>
          <a:bodyPr rtlCol="0">
            <a:normAutofit/>
          </a:bodyPr>
          <a:lstStyle/>
          <a:p>
            <a:pPr>
              <a:spcAft>
                <a:spcPts val="600"/>
              </a:spcAft>
            </a:pPr>
            <a:r>
              <a:rPr lang="en-US" sz="2000" dirty="0"/>
              <a:t>Team Members</a:t>
            </a:r>
          </a:p>
          <a:p>
            <a:pPr marL="457200" indent="-457200">
              <a:spcAft>
                <a:spcPts val="600"/>
              </a:spcAft>
              <a:buFont typeface="Arial" panose="020B0604020202020204" pitchFamily="34" charset="0"/>
              <a:buChar char="•"/>
            </a:pPr>
            <a:r>
              <a:rPr lang="en-US" sz="2000" dirty="0"/>
              <a:t>Anubhav Nag</a:t>
            </a:r>
          </a:p>
          <a:p>
            <a:pPr marL="457200" indent="-457200">
              <a:spcAft>
                <a:spcPts val="600"/>
              </a:spcAft>
              <a:buFont typeface="Arial" panose="020B0604020202020204" pitchFamily="34" charset="0"/>
              <a:buChar char="•"/>
            </a:pPr>
            <a:r>
              <a:rPr lang="en-US" sz="2000" dirty="0" err="1"/>
              <a:t>Jalanki</a:t>
            </a:r>
            <a:r>
              <a:rPr lang="en-US" sz="2000" dirty="0"/>
              <a:t> Nayak</a:t>
            </a:r>
          </a:p>
          <a:p>
            <a:pPr marL="457200" indent="-457200">
              <a:spcAft>
                <a:spcPts val="600"/>
              </a:spcAft>
              <a:buFont typeface="Arial" panose="020B0604020202020204" pitchFamily="34" charset="0"/>
              <a:buChar char="•"/>
            </a:pPr>
            <a:r>
              <a:rPr lang="en-US" sz="2000" dirty="0"/>
              <a:t>Kartik Agrawal</a:t>
            </a:r>
          </a:p>
          <a:p>
            <a:pPr marL="457200" indent="-457200">
              <a:spcAft>
                <a:spcPts val="600"/>
              </a:spcAft>
              <a:buFont typeface="Arial" panose="020B0604020202020204" pitchFamily="34" charset="0"/>
              <a:buChar char="•"/>
            </a:pPr>
            <a:r>
              <a:rPr lang="en-US" sz="2000" dirty="0"/>
              <a:t>Tushar Gupta</a:t>
            </a:r>
          </a:p>
          <a:p>
            <a:pPr marL="457200" indent="-457200">
              <a:spcAft>
                <a:spcPts val="600"/>
              </a:spcAft>
              <a:buFont typeface="Arial" panose="020B0604020202020204" pitchFamily="34" charset="0"/>
              <a:buChar char="•"/>
            </a:pPr>
            <a:r>
              <a:rPr lang="en-US" sz="2000" dirty="0"/>
              <a:t>Yash Vardhan</a:t>
            </a:r>
          </a:p>
          <a:p>
            <a:pPr>
              <a:spcAft>
                <a:spcPts val="600"/>
              </a:spcAft>
            </a:pPr>
            <a:endParaRPr lang="en-US" sz="2000" dirty="0"/>
          </a:p>
        </p:txBody>
      </p:sp>
    </p:spTree>
    <p:extLst>
      <p:ext uri="{BB962C8B-B14F-4D97-AF65-F5344CB8AC3E}">
        <p14:creationId xmlns:p14="http://schemas.microsoft.com/office/powerpoint/2010/main" val="170317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8C1C-47E8-4164-BECB-38A96CB331DF}"/>
              </a:ext>
            </a:extLst>
          </p:cNvPr>
          <p:cNvSpPr>
            <a:spLocks noGrp="1"/>
          </p:cNvSpPr>
          <p:nvPr>
            <p:ph type="title"/>
          </p:nvPr>
        </p:nvSpPr>
        <p:spPr/>
        <p:txBody>
          <a:bodyPr/>
          <a:lstStyle/>
          <a:p>
            <a:r>
              <a:rPr lang="en-US" dirty="0"/>
              <a:t>Strength of the system</a:t>
            </a:r>
          </a:p>
        </p:txBody>
      </p:sp>
      <p:sp>
        <p:nvSpPr>
          <p:cNvPr id="3" name="Content Placeholder 2">
            <a:extLst>
              <a:ext uri="{FF2B5EF4-FFF2-40B4-BE49-F238E27FC236}">
                <a16:creationId xmlns:a16="http://schemas.microsoft.com/office/drawing/2014/main" id="{10121275-8ACA-469E-A698-C2478396D038}"/>
              </a:ext>
            </a:extLst>
          </p:cNvPr>
          <p:cNvSpPr>
            <a:spLocks noGrp="1"/>
          </p:cNvSpPr>
          <p:nvPr>
            <p:ph idx="1"/>
          </p:nvPr>
        </p:nvSpPr>
        <p:spPr>
          <a:xfrm>
            <a:off x="1981200" y="1987419"/>
            <a:ext cx="8546327" cy="4483101"/>
          </a:xfrm>
        </p:spPr>
        <p:txBody>
          <a:bodyPr>
            <a:normAutofit/>
          </a:bodyPr>
          <a:lstStyle/>
          <a:p>
            <a:pPr algn="just">
              <a:spcBef>
                <a:spcPts val="2400"/>
              </a:spcBef>
            </a:pPr>
            <a:r>
              <a:rPr lang="en-US" sz="1700" dirty="0"/>
              <a:t>The Web app provides an environment for study which makes the app more of a formal classroom and less of a casual chatting Website.</a:t>
            </a:r>
          </a:p>
          <a:p>
            <a:pPr algn="just">
              <a:spcBef>
                <a:spcPts val="2400"/>
              </a:spcBef>
            </a:pPr>
            <a:r>
              <a:rPr lang="en-US" sz="1700" dirty="0"/>
              <a:t>Many young students who use their parent's mobile numbers for joining their school group can now join classroom with their email-id.</a:t>
            </a:r>
          </a:p>
          <a:p>
            <a:pPr algn="just">
              <a:spcBef>
                <a:spcPts val="2400"/>
              </a:spcBef>
            </a:pPr>
            <a:r>
              <a:rPr lang="en-US" sz="1700" dirty="0"/>
              <a:t>The use of email as the primary key gives many advantages to the teacher as from now, he can send information and resources through email.</a:t>
            </a:r>
          </a:p>
          <a:p>
            <a:pPr algn="just">
              <a:spcBef>
                <a:spcPts val="2400"/>
              </a:spcBef>
            </a:pPr>
            <a:r>
              <a:rPr lang="en-US" sz="1700" dirty="0"/>
              <a:t>Another major strength of StuFun is, that it works fine with a slow internet connection.</a:t>
            </a:r>
          </a:p>
          <a:p>
            <a:pPr algn="just">
              <a:spcBef>
                <a:spcPts val="2400"/>
              </a:spcBef>
            </a:pPr>
            <a:r>
              <a:rPr lang="en-US" sz="1700" dirty="0"/>
              <a:t>The UI and design of the app has been constructed in such a way that is easy to use not only for the students and teachers but also for parents.</a:t>
            </a:r>
          </a:p>
        </p:txBody>
      </p:sp>
    </p:spTree>
    <p:extLst>
      <p:ext uri="{BB962C8B-B14F-4D97-AF65-F5344CB8AC3E}">
        <p14:creationId xmlns:p14="http://schemas.microsoft.com/office/powerpoint/2010/main" val="391431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168D-9481-4084-8CAD-CA5A7BCEB5EF}"/>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8FB4074-B8BE-487F-A48A-786DEB3C4747}"/>
              </a:ext>
            </a:extLst>
          </p:cNvPr>
          <p:cNvSpPr>
            <a:spLocks noGrp="1"/>
          </p:cNvSpPr>
          <p:nvPr>
            <p:ph idx="1"/>
          </p:nvPr>
        </p:nvSpPr>
        <p:spPr/>
        <p:txBody>
          <a:bodyPr>
            <a:normAutofit/>
          </a:bodyPr>
          <a:lstStyle/>
          <a:p>
            <a:pPr marL="0" indent="0" algn="just">
              <a:buNone/>
            </a:pPr>
            <a:r>
              <a:rPr lang="en-US" sz="1700" dirty="0"/>
              <a:t>There are some limitations in the system, such as:</a:t>
            </a:r>
          </a:p>
          <a:p>
            <a:pPr algn="just"/>
            <a:r>
              <a:rPr lang="en-US" sz="1700" dirty="0"/>
              <a:t>The web app provides for a system of creating classes, but classes are not connected in any way like in the real world where in an institution classes of similar structure are closely connected.</a:t>
            </a:r>
          </a:p>
          <a:p>
            <a:pPr algn="just"/>
            <a:r>
              <a:rPr lang="en-US" sz="1700" dirty="0"/>
              <a:t>Facility of backing up data isn’t provided as it requires a large constant running database and administration round the clock.</a:t>
            </a:r>
          </a:p>
          <a:p>
            <a:pPr algn="just"/>
            <a:r>
              <a:rPr lang="en-US" sz="1700" dirty="0"/>
              <a:t>As google firebase is the database of choice it only provides for a certain number of classes and student using the app at any time given.</a:t>
            </a:r>
          </a:p>
          <a:p>
            <a:pPr algn="just"/>
            <a:r>
              <a:rPr lang="en-US" sz="1700" dirty="0"/>
              <a:t>Students only up to a certain limit can be added in a classroom thus for a bigger class separate classrooms has to be created.</a:t>
            </a:r>
          </a:p>
          <a:p>
            <a:pPr marL="0" indent="0" algn="just">
              <a:buNone/>
            </a:pPr>
            <a:endParaRPr lang="en-US" sz="1700" dirty="0"/>
          </a:p>
        </p:txBody>
      </p:sp>
    </p:spTree>
    <p:extLst>
      <p:ext uri="{BB962C8B-B14F-4D97-AF65-F5344CB8AC3E}">
        <p14:creationId xmlns:p14="http://schemas.microsoft.com/office/powerpoint/2010/main" val="27978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3E04-8196-475F-B248-BC738C3FCC8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743AEA4-33EB-46E0-88B2-E56DBBEDA805}"/>
              </a:ext>
            </a:extLst>
          </p:cNvPr>
          <p:cNvSpPr>
            <a:spLocks noGrp="1"/>
          </p:cNvSpPr>
          <p:nvPr>
            <p:ph idx="1"/>
          </p:nvPr>
        </p:nvSpPr>
        <p:spPr/>
        <p:txBody>
          <a:bodyPr>
            <a:normAutofit/>
          </a:bodyPr>
          <a:lstStyle/>
          <a:p>
            <a:pPr marL="0" indent="0" algn="just">
              <a:buNone/>
            </a:pPr>
            <a:r>
              <a:rPr lang="en-US" sz="1700" dirty="0"/>
              <a:t>As a team we aspire to make our app at least of market standards and help institutions, teachers and students  getting a better online learning domain. This can be achieved by</a:t>
            </a:r>
          </a:p>
          <a:p>
            <a:pPr algn="just"/>
            <a:r>
              <a:rPr lang="en-US" sz="1700" dirty="0"/>
              <a:t>Getting a better and industry par user interface to ease the use of our application.</a:t>
            </a:r>
          </a:p>
          <a:p>
            <a:pPr algn="just"/>
            <a:r>
              <a:rPr lang="en-US" sz="1700" dirty="0"/>
              <a:t>Adding more functionalities in the classroom as to mimic a real-world class and creating a better overall experience.</a:t>
            </a:r>
          </a:p>
          <a:p>
            <a:pPr algn="just"/>
            <a:r>
              <a:rPr lang="en-US" sz="1700" dirty="0"/>
              <a:t>Giving more options in the personal chat following the degree and grade of Chat app leaders as the likes of WhatsApp and Messenger.</a:t>
            </a:r>
          </a:p>
          <a:p>
            <a:pPr algn="just"/>
            <a:r>
              <a:rPr lang="en-US" sz="1700" dirty="0"/>
              <a:t>Building a bigger and better database so more classes and students can be added and to provide a more reliable and consistent data-center.</a:t>
            </a:r>
          </a:p>
          <a:p>
            <a:pPr algn="just"/>
            <a:r>
              <a:rPr lang="en-US" sz="1700" dirty="0"/>
              <a:t>Expanding our application to various mobile and web platforms such as iOS application so more and more new users can be connected, and old users can access their account across multiple platforms.</a:t>
            </a:r>
          </a:p>
        </p:txBody>
      </p:sp>
    </p:spTree>
    <p:extLst>
      <p:ext uri="{BB962C8B-B14F-4D97-AF65-F5344CB8AC3E}">
        <p14:creationId xmlns:p14="http://schemas.microsoft.com/office/powerpoint/2010/main" val="63164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39EA-9E44-4C56-95C6-68F61EA6B479}"/>
              </a:ext>
            </a:extLst>
          </p:cNvPr>
          <p:cNvSpPr>
            <a:spLocks noGrp="1"/>
          </p:cNvSpPr>
          <p:nvPr>
            <p:ph type="ctrTitle"/>
          </p:nvPr>
        </p:nvSpPr>
        <p:spPr>
          <a:xfrm>
            <a:off x="2479040" y="1931540"/>
            <a:ext cx="6858000" cy="1497460"/>
          </a:xfrm>
        </p:spPr>
        <p:txBody>
          <a:bodyPr anchor="b">
            <a:normAutofit/>
          </a:bodyPr>
          <a:lstStyle/>
          <a:p>
            <a:r>
              <a:rPr lang="en-US" dirty="0"/>
              <a:t>Thank you</a:t>
            </a:r>
          </a:p>
        </p:txBody>
      </p:sp>
    </p:spTree>
    <p:extLst>
      <p:ext uri="{BB962C8B-B14F-4D97-AF65-F5344CB8AC3E}">
        <p14:creationId xmlns:p14="http://schemas.microsoft.com/office/powerpoint/2010/main" val="33582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46506"/>
            <a:ext cx="9372600" cy="793805"/>
          </a:xfrm>
        </p:spPr>
        <p:txBody>
          <a:bodyPr/>
          <a:lstStyle/>
          <a:p>
            <a:r>
              <a:rPr lang="en-US" dirty="0"/>
              <a:t>Project Index</a:t>
            </a:r>
          </a:p>
        </p:txBody>
      </p:sp>
      <p:sp>
        <p:nvSpPr>
          <p:cNvPr id="3" name="Content Placeholder 2"/>
          <p:cNvSpPr>
            <a:spLocks noGrp="1"/>
          </p:cNvSpPr>
          <p:nvPr>
            <p:ph idx="1"/>
          </p:nvPr>
        </p:nvSpPr>
        <p:spPr>
          <a:xfrm>
            <a:off x="1981200" y="1535425"/>
            <a:ext cx="4642237" cy="4483101"/>
          </a:xfrm>
        </p:spPr>
        <p:txBody>
          <a:bodyPr>
            <a:noAutofit/>
          </a:bodyPr>
          <a:lstStyle/>
          <a:p>
            <a:pPr>
              <a:lnSpc>
                <a:spcPct val="120000"/>
              </a:lnSpc>
              <a:buFont typeface="Arial" panose="020B0604020202020204" pitchFamily="34" charset="0"/>
              <a:buChar char="•"/>
            </a:pPr>
            <a:r>
              <a:rPr lang="en-US" sz="1600" dirty="0"/>
              <a:t>Introduction</a:t>
            </a:r>
          </a:p>
          <a:p>
            <a:pPr>
              <a:lnSpc>
                <a:spcPct val="120000"/>
              </a:lnSpc>
              <a:buFont typeface="Arial" panose="020B0604020202020204" pitchFamily="34" charset="0"/>
              <a:buChar char="•"/>
            </a:pPr>
            <a:r>
              <a:rPr lang="en-US" sz="1600" dirty="0"/>
              <a:t>Motivation</a:t>
            </a:r>
          </a:p>
          <a:p>
            <a:pPr>
              <a:lnSpc>
                <a:spcPct val="120000"/>
              </a:lnSpc>
              <a:buFont typeface="Arial" panose="020B0604020202020204" pitchFamily="34" charset="0"/>
              <a:buChar char="•"/>
            </a:pPr>
            <a:r>
              <a:rPr lang="en-US" sz="1600" dirty="0"/>
              <a:t>Proposed Solution</a:t>
            </a:r>
          </a:p>
          <a:p>
            <a:pPr>
              <a:lnSpc>
                <a:spcPct val="120000"/>
              </a:lnSpc>
              <a:buFont typeface="Arial" panose="020B0604020202020204" pitchFamily="34" charset="0"/>
              <a:buChar char="•"/>
            </a:pPr>
            <a:r>
              <a:rPr lang="en-US" sz="1600" dirty="0"/>
              <a:t>Objective to Achieve</a:t>
            </a:r>
          </a:p>
          <a:p>
            <a:pPr>
              <a:lnSpc>
                <a:spcPct val="120000"/>
              </a:lnSpc>
              <a:buFont typeface="Arial" panose="020B0604020202020204" pitchFamily="34" charset="0"/>
              <a:buChar char="•"/>
            </a:pPr>
            <a:r>
              <a:rPr lang="en-US" sz="1600" dirty="0"/>
              <a:t>Technology Platforms Overview</a:t>
            </a:r>
          </a:p>
          <a:p>
            <a:pPr>
              <a:lnSpc>
                <a:spcPct val="120000"/>
              </a:lnSpc>
              <a:buFont typeface="Arial" panose="020B0604020202020204" pitchFamily="34" charset="0"/>
              <a:buChar char="•"/>
            </a:pPr>
            <a:r>
              <a:rPr lang="en-US" sz="1600" dirty="0"/>
              <a:t>Application Feature Overview</a:t>
            </a:r>
          </a:p>
          <a:p>
            <a:pPr>
              <a:lnSpc>
                <a:spcPct val="120000"/>
              </a:lnSpc>
              <a:buFont typeface="Arial" panose="020B0604020202020204" pitchFamily="34" charset="0"/>
              <a:buChar char="•"/>
            </a:pPr>
            <a:r>
              <a:rPr lang="en-US" sz="1600" dirty="0"/>
              <a:t>Application Snapshots</a:t>
            </a:r>
          </a:p>
          <a:p>
            <a:pPr marL="285750" indent="-285750">
              <a:lnSpc>
                <a:spcPct val="120000"/>
              </a:lnSpc>
              <a:buFont typeface="Arial" panose="020B0604020202020204" pitchFamily="34" charset="0"/>
              <a:buChar char="•"/>
            </a:pPr>
            <a:r>
              <a:rPr lang="en-US" sz="1600" dirty="0"/>
              <a:t>Strength of the System</a:t>
            </a:r>
          </a:p>
          <a:p>
            <a:pPr marL="285750" indent="-285750">
              <a:lnSpc>
                <a:spcPct val="120000"/>
              </a:lnSpc>
              <a:buFont typeface="Arial" panose="020B0604020202020204" pitchFamily="34" charset="0"/>
              <a:buChar char="•"/>
            </a:pPr>
            <a:r>
              <a:rPr lang="en-US" sz="1600" dirty="0"/>
              <a:t>Evaluation</a:t>
            </a:r>
          </a:p>
          <a:p>
            <a:pPr marL="285750" indent="-285750">
              <a:lnSpc>
                <a:spcPct val="120000"/>
              </a:lnSpc>
              <a:buFont typeface="Arial" panose="020B0604020202020204" pitchFamily="34" charset="0"/>
              <a:buChar char="•"/>
            </a:pPr>
            <a:r>
              <a:rPr lang="en-US" sz="1600" dirty="0"/>
              <a:t>Future Work</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185" y="101003"/>
            <a:ext cx="8106567" cy="769951"/>
          </a:xfrm>
        </p:spPr>
        <p:txBody>
          <a:bodyPr>
            <a:noAutofit/>
          </a:bodyPr>
          <a:lstStyle/>
          <a:p>
            <a:pPr algn="ctr"/>
            <a:r>
              <a:rPr lang="en-US" dirty="0"/>
              <a:t>Introduction </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496171" y="5118762"/>
            <a:ext cx="9372600" cy="2291854"/>
          </a:xfrm>
        </p:spPr>
        <p:txBody>
          <a:bodyPr>
            <a:normAutofit/>
          </a:bodyPr>
          <a:lstStyle/>
          <a:p>
            <a:r>
              <a:rPr lang="en-US" sz="1100" dirty="0"/>
              <a:t>. </a:t>
            </a:r>
          </a:p>
        </p:txBody>
      </p:sp>
      <p:graphicFrame>
        <p:nvGraphicFramePr>
          <p:cNvPr id="7" name="Diagram 6">
            <a:extLst>
              <a:ext uri="{FF2B5EF4-FFF2-40B4-BE49-F238E27FC236}">
                <a16:creationId xmlns:a16="http://schemas.microsoft.com/office/drawing/2014/main" id="{223E790B-AD77-4B5F-B3C5-556321191253}"/>
              </a:ext>
            </a:extLst>
          </p:cNvPr>
          <p:cNvGraphicFramePr/>
          <p:nvPr>
            <p:extLst>
              <p:ext uri="{D42A27DB-BD31-4B8C-83A1-F6EECF244321}">
                <p14:modId xmlns:p14="http://schemas.microsoft.com/office/powerpoint/2010/main" val="1425638247"/>
              </p:ext>
            </p:extLst>
          </p:nvPr>
        </p:nvGraphicFramePr>
        <p:xfrm>
          <a:off x="1409699" y="1160382"/>
          <a:ext cx="9372601" cy="3614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B139CCDD-B5FA-4765-BD52-1E9985F4997D}"/>
              </a:ext>
            </a:extLst>
          </p:cNvPr>
          <p:cNvSpPr/>
          <p:nvPr/>
        </p:nvSpPr>
        <p:spPr>
          <a:xfrm>
            <a:off x="2485114" y="5697618"/>
            <a:ext cx="7394713" cy="61225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700" dirty="0"/>
              <a:t>There are various cases where such apps fails or don’t have a sense of formality </a:t>
            </a:r>
          </a:p>
        </p:txBody>
      </p:sp>
      <p:sp>
        <p:nvSpPr>
          <p:cNvPr id="10" name="Arrow: Down 9">
            <a:extLst>
              <a:ext uri="{FF2B5EF4-FFF2-40B4-BE49-F238E27FC236}">
                <a16:creationId xmlns:a16="http://schemas.microsoft.com/office/drawing/2014/main" id="{8E89447B-554E-40AC-97FF-7CB4E6DA658F}"/>
              </a:ext>
            </a:extLst>
          </p:cNvPr>
          <p:cNvSpPr/>
          <p:nvPr/>
        </p:nvSpPr>
        <p:spPr>
          <a:xfrm>
            <a:off x="5279996" y="4913476"/>
            <a:ext cx="1804947" cy="612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255" y="86680"/>
            <a:ext cx="8054430" cy="769951"/>
          </a:xfrm>
        </p:spPr>
        <p:txBody>
          <a:bodyPr/>
          <a:lstStyle/>
          <a:p>
            <a:pPr algn="ctr"/>
            <a:r>
              <a:rPr lang="en-US" dirty="0"/>
              <a:t>motivation</a:t>
            </a:r>
          </a:p>
        </p:txBody>
      </p:sp>
      <p:sp>
        <p:nvSpPr>
          <p:cNvPr id="4" name="Content Placeholder 3">
            <a:extLst>
              <a:ext uri="{FF2B5EF4-FFF2-40B4-BE49-F238E27FC236}">
                <a16:creationId xmlns:a16="http://schemas.microsoft.com/office/drawing/2014/main" id="{D471B74E-27EF-46FD-980D-FB9CBF417693}"/>
              </a:ext>
            </a:extLst>
          </p:cNvPr>
          <p:cNvSpPr>
            <a:spLocks noGrp="1"/>
          </p:cNvSpPr>
          <p:nvPr>
            <p:ph idx="1"/>
          </p:nvPr>
        </p:nvSpPr>
        <p:spPr>
          <a:xfrm>
            <a:off x="1496171" y="5118762"/>
            <a:ext cx="9372600" cy="2291854"/>
          </a:xfrm>
        </p:spPr>
        <p:txBody>
          <a:bodyPr>
            <a:normAutofit/>
          </a:bodyPr>
          <a:lstStyle/>
          <a:p>
            <a:r>
              <a:rPr lang="en-US" sz="1100" dirty="0"/>
              <a:t>. </a:t>
            </a:r>
          </a:p>
        </p:txBody>
      </p:sp>
      <p:graphicFrame>
        <p:nvGraphicFramePr>
          <p:cNvPr id="9" name="Diagram 8">
            <a:extLst>
              <a:ext uri="{FF2B5EF4-FFF2-40B4-BE49-F238E27FC236}">
                <a16:creationId xmlns:a16="http://schemas.microsoft.com/office/drawing/2014/main" id="{C61A9BCB-1538-47BD-AE1C-0FA563BB3C11}"/>
              </a:ext>
            </a:extLst>
          </p:cNvPr>
          <p:cNvGraphicFramePr/>
          <p:nvPr>
            <p:extLst>
              <p:ext uri="{D42A27DB-BD31-4B8C-83A1-F6EECF244321}">
                <p14:modId xmlns:p14="http://schemas.microsoft.com/office/powerpoint/2010/main" val="307914016"/>
              </p:ext>
            </p:extLst>
          </p:nvPr>
        </p:nvGraphicFramePr>
        <p:xfrm>
          <a:off x="280949" y="1339126"/>
          <a:ext cx="11630101" cy="49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9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603" y="159800"/>
            <a:ext cx="9372600" cy="753687"/>
          </a:xfrm>
        </p:spPr>
        <p:txBody>
          <a:bodyPr/>
          <a:lstStyle/>
          <a:p>
            <a:pPr algn="ctr"/>
            <a:r>
              <a:rPr lang="en-US" dirty="0"/>
              <a:t>Proposed Solution</a:t>
            </a:r>
          </a:p>
        </p:txBody>
      </p:sp>
      <p:graphicFrame>
        <p:nvGraphicFramePr>
          <p:cNvPr id="3" name="Diagram 2">
            <a:extLst>
              <a:ext uri="{FF2B5EF4-FFF2-40B4-BE49-F238E27FC236}">
                <a16:creationId xmlns:a16="http://schemas.microsoft.com/office/drawing/2014/main" id="{90069BDC-0AE9-4C41-898D-DD653FB7F5CB}"/>
              </a:ext>
            </a:extLst>
          </p:cNvPr>
          <p:cNvGraphicFramePr/>
          <p:nvPr>
            <p:extLst>
              <p:ext uri="{D42A27DB-BD31-4B8C-83A1-F6EECF244321}">
                <p14:modId xmlns:p14="http://schemas.microsoft.com/office/powerpoint/2010/main" val="1388117534"/>
              </p:ext>
            </p:extLst>
          </p:nvPr>
        </p:nvGraphicFramePr>
        <p:xfrm>
          <a:off x="0" y="1194261"/>
          <a:ext cx="12192000" cy="5663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75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699" y="483563"/>
            <a:ext cx="9372600" cy="803564"/>
          </a:xfrm>
        </p:spPr>
        <p:txBody>
          <a:bodyPr/>
          <a:lstStyle/>
          <a:p>
            <a:pPr algn="ctr"/>
            <a:r>
              <a:rPr lang="en-US" dirty="0"/>
              <a:t>objective to achieve</a:t>
            </a:r>
          </a:p>
        </p:txBody>
      </p:sp>
      <p:sp>
        <p:nvSpPr>
          <p:cNvPr id="3" name="Content Placeholder 2"/>
          <p:cNvSpPr>
            <a:spLocks noGrp="1"/>
          </p:cNvSpPr>
          <p:nvPr>
            <p:ph sz="half" idx="1"/>
          </p:nvPr>
        </p:nvSpPr>
        <p:spPr>
          <a:xfrm>
            <a:off x="469970" y="1771876"/>
            <a:ext cx="11252059" cy="3798997"/>
          </a:xfrm>
        </p:spPr>
        <p:txBody>
          <a:bodyPr>
            <a:normAutofit/>
          </a:bodyPr>
          <a:lstStyle/>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The primary application objective of this </a:t>
            </a:r>
            <a:r>
              <a:rPr lang="en-US" sz="1600" dirty="0">
                <a:solidFill>
                  <a:srgbClr val="000000"/>
                </a:solidFill>
                <a:ea typeface="Times New Roman" panose="02020603050405020304" pitchFamily="18" charset="0"/>
              </a:rPr>
              <a:t>Web</a:t>
            </a:r>
            <a:r>
              <a:rPr lang="en-US" sz="1600" dirty="0">
                <a:solidFill>
                  <a:srgbClr val="000000"/>
                </a:solidFill>
                <a:effectLst/>
                <a:ea typeface="Times New Roman" panose="02020603050405020304" pitchFamily="18" charset="0"/>
              </a:rPr>
              <a:t> application, </a:t>
            </a:r>
            <a:r>
              <a:rPr lang="en-US" sz="1600" b="1" dirty="0" err="1">
                <a:solidFill>
                  <a:srgbClr val="000000"/>
                </a:solidFill>
                <a:effectLst/>
                <a:ea typeface="Times New Roman" panose="02020603050405020304" pitchFamily="18" charset="0"/>
              </a:rPr>
              <a:t>StuFun</a:t>
            </a:r>
            <a:r>
              <a:rPr lang="en-US" sz="1600" dirty="0">
                <a:solidFill>
                  <a:srgbClr val="000000"/>
                </a:solidFill>
                <a:effectLst/>
                <a:ea typeface="Times New Roman" panose="02020603050405020304" pitchFamily="18" charset="0"/>
              </a:rPr>
              <a:t> is to serve both as a chatting app and as a classroom app that focuses on the student and teacher side of the problem. The project must have begun by </a:t>
            </a:r>
            <a:r>
              <a:rPr lang="en-US" sz="1600" dirty="0">
                <a:solidFill>
                  <a:srgbClr val="000000"/>
                </a:solidFill>
                <a:ea typeface="Times New Roman" panose="02020603050405020304" pitchFamily="18" charset="0"/>
              </a:rPr>
              <a:t>January</a:t>
            </a:r>
            <a:r>
              <a:rPr lang="en-US" sz="1600" dirty="0">
                <a:solidFill>
                  <a:srgbClr val="000000"/>
                </a:solidFill>
                <a:effectLst/>
                <a:ea typeface="Times New Roman" panose="02020603050405020304" pitchFamily="18" charset="0"/>
              </a:rPr>
              <a:t> 2021 and should be completed by the end of </a:t>
            </a:r>
            <a:r>
              <a:rPr lang="en-US" sz="1600" dirty="0">
                <a:solidFill>
                  <a:srgbClr val="000000"/>
                </a:solidFill>
                <a:ea typeface="Times New Roman" panose="02020603050405020304" pitchFamily="18" charset="0"/>
              </a:rPr>
              <a:t>April</a:t>
            </a:r>
            <a:r>
              <a:rPr lang="en-US" sz="1600" dirty="0">
                <a:solidFill>
                  <a:srgbClr val="000000"/>
                </a:solidFill>
                <a:effectLst/>
                <a:ea typeface="Times New Roman" panose="02020603050405020304" pitchFamily="18" charset="0"/>
              </a:rPr>
              <a:t> 2021 as fully functional.</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The educational objective of the project is that by the end of the project all team members would have learned about the basics of the </a:t>
            </a:r>
            <a:r>
              <a:rPr lang="en-US" sz="1600" dirty="0">
                <a:solidFill>
                  <a:srgbClr val="000000"/>
                </a:solidFill>
                <a:ea typeface="Times New Roman" panose="02020603050405020304" pitchFamily="18" charset="0"/>
              </a:rPr>
              <a:t>Web</a:t>
            </a:r>
            <a:r>
              <a:rPr lang="en-US" sz="1600" dirty="0">
                <a:solidFill>
                  <a:srgbClr val="000000"/>
                </a:solidFill>
                <a:effectLst/>
                <a:ea typeface="Times New Roman" panose="02020603050405020304" pitchFamily="18" charset="0"/>
              </a:rPr>
              <a:t> development.</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As the </a:t>
            </a:r>
            <a:r>
              <a:rPr lang="en-US" sz="1600" dirty="0">
                <a:solidFill>
                  <a:srgbClr val="000000"/>
                </a:solidFill>
                <a:ea typeface="Times New Roman" panose="02020603050405020304" pitchFamily="18" charset="0"/>
              </a:rPr>
              <a:t>Web App</a:t>
            </a:r>
            <a:r>
              <a:rPr lang="en-US" sz="1600" dirty="0">
                <a:solidFill>
                  <a:srgbClr val="000000"/>
                </a:solidFill>
                <a:effectLst/>
                <a:ea typeface="Times New Roman" panose="02020603050405020304" pitchFamily="18" charset="0"/>
              </a:rPr>
              <a:t> is a chat application it must have a functional chat infrastructure in two modes, viz a person-to-person mode and common group mode, the app should also be able to provide basic functionalities that everyday use apps like WhatsApp, Messenger, Hike provide.</a:t>
            </a:r>
            <a:endParaRPr lang="en-US" sz="1600" dirty="0">
              <a:effectLst/>
              <a:ea typeface="Times New Roman" panose="02020603050405020304" pitchFamily="18" charset="0"/>
            </a:endParaRPr>
          </a:p>
          <a:p>
            <a:pPr algn="just">
              <a:lnSpc>
                <a:spcPct val="120000"/>
              </a:lnSpc>
              <a:spcBef>
                <a:spcPts val="600"/>
              </a:spcBef>
              <a:spcAft>
                <a:spcPts val="800"/>
              </a:spcAft>
            </a:pPr>
            <a:r>
              <a:rPr lang="en-US" sz="1600" dirty="0">
                <a:solidFill>
                  <a:srgbClr val="000000"/>
                </a:solidFill>
                <a:effectLst/>
                <a:ea typeface="Times New Roman" panose="02020603050405020304" pitchFamily="18" charset="0"/>
              </a:rPr>
              <a:t>On the part of the classroom, the objective is to create a classroom with a chat room/groups like infrastructure where students can interact with each other and their teachers on matters of their class and studies.</a:t>
            </a:r>
            <a:endParaRPr lang="en-US" sz="1600" dirty="0">
              <a:effectLst/>
              <a:ea typeface="Times New Roman" panose="02020603050405020304" pitchFamily="18" charset="0"/>
            </a:endParaRPr>
          </a:p>
          <a:p>
            <a:pPr marL="0" indent="0">
              <a:lnSpc>
                <a:spcPct val="120000"/>
              </a:lnSpc>
              <a:spcBef>
                <a:spcPts val="600"/>
              </a:spcBef>
              <a:buNone/>
            </a:pPr>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385" y="0"/>
            <a:ext cx="9372600" cy="904702"/>
          </a:xfrm>
        </p:spPr>
        <p:txBody>
          <a:bodyPr/>
          <a:lstStyle/>
          <a:p>
            <a:r>
              <a:rPr lang="en-US" dirty="0"/>
              <a:t>Technology platform overview</a:t>
            </a:r>
          </a:p>
        </p:txBody>
      </p:sp>
      <p:graphicFrame>
        <p:nvGraphicFramePr>
          <p:cNvPr id="10" name="Content Placeholder 9">
            <a:extLst>
              <a:ext uri="{FF2B5EF4-FFF2-40B4-BE49-F238E27FC236}">
                <a16:creationId xmlns:a16="http://schemas.microsoft.com/office/drawing/2014/main" id="{9C06BAA6-5B39-49BF-9ABA-E7AEE15A7BEE}"/>
              </a:ext>
            </a:extLst>
          </p:cNvPr>
          <p:cNvGraphicFramePr>
            <a:graphicFrameLocks noGrp="1"/>
          </p:cNvGraphicFramePr>
          <p:nvPr>
            <p:ph idx="1"/>
            <p:extLst>
              <p:ext uri="{D42A27DB-BD31-4B8C-83A1-F6EECF244321}">
                <p14:modId xmlns:p14="http://schemas.microsoft.com/office/powerpoint/2010/main" val="1797582224"/>
              </p:ext>
            </p:extLst>
          </p:nvPr>
        </p:nvGraphicFramePr>
        <p:xfrm>
          <a:off x="0" y="904702"/>
          <a:ext cx="12192000" cy="595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385" y="0"/>
            <a:ext cx="9372600" cy="904702"/>
          </a:xfrm>
        </p:spPr>
        <p:txBody>
          <a:bodyPr/>
          <a:lstStyle/>
          <a:p>
            <a:r>
              <a:rPr lang="en-US" dirty="0"/>
              <a:t>Technology platform overview</a:t>
            </a:r>
          </a:p>
        </p:txBody>
      </p:sp>
      <p:graphicFrame>
        <p:nvGraphicFramePr>
          <p:cNvPr id="10" name="Content Placeholder 9">
            <a:extLst>
              <a:ext uri="{FF2B5EF4-FFF2-40B4-BE49-F238E27FC236}">
                <a16:creationId xmlns:a16="http://schemas.microsoft.com/office/drawing/2014/main" id="{9C06BAA6-5B39-49BF-9ABA-E7AEE15A7BEE}"/>
              </a:ext>
            </a:extLst>
          </p:cNvPr>
          <p:cNvGraphicFramePr>
            <a:graphicFrameLocks noGrp="1"/>
          </p:cNvGraphicFramePr>
          <p:nvPr>
            <p:ph idx="1"/>
            <p:extLst>
              <p:ext uri="{D42A27DB-BD31-4B8C-83A1-F6EECF244321}">
                <p14:modId xmlns:p14="http://schemas.microsoft.com/office/powerpoint/2010/main" val="4030549401"/>
              </p:ext>
            </p:extLst>
          </p:nvPr>
        </p:nvGraphicFramePr>
        <p:xfrm>
          <a:off x="0" y="904702"/>
          <a:ext cx="12192000" cy="5953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8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2270</Words>
  <Application>Microsoft Office PowerPoint</Application>
  <PresentationFormat>Widescreen</PresentationFormat>
  <Paragraphs>122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Liberation Serif</vt:lpstr>
      <vt:lpstr>Times New Roman</vt:lpstr>
      <vt:lpstr>Wireframe Building 16x9</vt:lpstr>
      <vt:lpstr>STuFun</vt:lpstr>
      <vt:lpstr>Project Supervisor :  Mr. Vaibhav Diwan</vt:lpstr>
      <vt:lpstr>Project Index</vt:lpstr>
      <vt:lpstr>Introduction </vt:lpstr>
      <vt:lpstr>motivation</vt:lpstr>
      <vt:lpstr>Proposed Solution</vt:lpstr>
      <vt:lpstr>objective to achieve</vt:lpstr>
      <vt:lpstr>Technology platform overview</vt:lpstr>
      <vt:lpstr>Technology platform overview</vt:lpstr>
      <vt:lpstr>Application feature overview</vt:lpstr>
      <vt:lpstr>Application 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 of the system</vt:lpstr>
      <vt:lpstr>Evaluation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STuFun</dc:title>
  <dc:creator>yash vardhan</dc:creator>
  <cp:lastModifiedBy>kartik agrawal</cp:lastModifiedBy>
  <cp:revision>15</cp:revision>
  <dcterms:created xsi:type="dcterms:W3CDTF">2020-12-03T07:55:46Z</dcterms:created>
  <dcterms:modified xsi:type="dcterms:W3CDTF">2021-04-21T18:52:05Z</dcterms:modified>
</cp:coreProperties>
</file>